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 id="2147483665" r:id="rId2"/>
  </p:sldMasterIdLst>
  <p:notesMasterIdLst>
    <p:notesMasterId r:id="rId21"/>
  </p:notesMasterIdLst>
  <p:handoutMasterIdLst>
    <p:handoutMasterId r:id="rId22"/>
  </p:handoutMasterIdLst>
  <p:sldIdLst>
    <p:sldId id="257" r:id="rId3"/>
    <p:sldId id="286" r:id="rId4"/>
    <p:sldId id="291" r:id="rId5"/>
    <p:sldId id="287" r:id="rId6"/>
    <p:sldId id="293" r:id="rId7"/>
    <p:sldId id="295" r:id="rId8"/>
    <p:sldId id="288" r:id="rId9"/>
    <p:sldId id="289" r:id="rId10"/>
    <p:sldId id="285" r:id="rId11"/>
    <p:sldId id="290" r:id="rId12"/>
    <p:sldId id="294" r:id="rId13"/>
    <p:sldId id="268" r:id="rId14"/>
    <p:sldId id="282" r:id="rId15"/>
    <p:sldId id="296" r:id="rId16"/>
    <p:sldId id="281" r:id="rId17"/>
    <p:sldId id="297" r:id="rId18"/>
    <p:sldId id="283" r:id="rId19"/>
    <p:sldId id="275"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5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x" initials="x" lastIdx="1" clrIdx="0">
    <p:extLst>
      <p:ext uri="{19B8F6BF-5375-455C-9EA6-DF929625EA0E}">
        <p15:presenceInfo xmlns:p15="http://schemas.microsoft.com/office/powerpoint/2012/main" userId="848eee192eb314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88875" autoAdjust="0"/>
  </p:normalViewPr>
  <p:slideViewPr>
    <p:cSldViewPr snapToGrid="0">
      <p:cViewPr varScale="1">
        <p:scale>
          <a:sx n="78" d="100"/>
          <a:sy n="78" d="100"/>
        </p:scale>
        <p:origin x="115" y="86"/>
      </p:cViewPr>
      <p:guideLst>
        <p:guide orient="horz" pos="663"/>
        <p:guide pos="55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08"/>
    </p:cViewPr>
  </p:sorterViewPr>
  <p:notesViewPr>
    <p:cSldViewPr snapToGrid="0">
      <p:cViewPr varScale="1">
        <p:scale>
          <a:sx n="86" d="100"/>
          <a:sy n="86" d="100"/>
        </p:scale>
        <p:origin x="287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课程名称</a:t>
            </a: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588F65-4863-40E8-B262-4833E11460AF}" type="datetimeFigureOut">
              <a:rPr lang="zh-CN" altLang="en-US" smtClean="0"/>
              <a:t>2021/1/19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83C1F-AF04-47AC-ADB1-8A15ADFC75DF}" type="slidenum">
              <a:rPr lang="zh-CN" altLang="en-US" smtClean="0"/>
              <a:t>‹#›</a:t>
            </a:fld>
            <a:endParaRPr lang="zh-CN" altLang="en-US"/>
          </a:p>
        </p:txBody>
      </p:sp>
    </p:spTree>
    <p:extLst>
      <p:ext uri="{BB962C8B-B14F-4D97-AF65-F5344CB8AC3E}">
        <p14:creationId xmlns:p14="http://schemas.microsoft.com/office/powerpoint/2010/main" val="3073074959"/>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457200" y="131989"/>
            <a:ext cx="2971800" cy="458788"/>
          </a:xfrm>
          <a:prstGeom prst="rect">
            <a:avLst/>
          </a:prstGeom>
        </p:spPr>
        <p:txBody>
          <a:bodyPr vert="horz" lIns="91440" tIns="45720" rIns="91440" bIns="45720" rtlCol="0" anchor="ctr"/>
          <a:lstStyle>
            <a:lvl1pPr algn="l">
              <a:defRPr sz="1200"/>
            </a:lvl1pPr>
          </a:lstStyle>
          <a:p>
            <a:r>
              <a:rPr lang="zh-CN" altLang="en-US"/>
              <a:t>课程名称</a:t>
            </a:r>
            <a:endParaRPr lang="zh-CN" altLang="en-US" dirty="0"/>
          </a:p>
        </p:txBody>
      </p:sp>
      <p:sp>
        <p:nvSpPr>
          <p:cNvPr id="4" name="幻灯片图像占位符 3"/>
          <p:cNvSpPr>
            <a:spLocks noGrp="1" noRot="1" noChangeAspect="1"/>
          </p:cNvSpPr>
          <p:nvPr>
            <p:ph type="sldImg" idx="2"/>
          </p:nvPr>
        </p:nvSpPr>
        <p:spPr>
          <a:xfrm>
            <a:off x="448200" y="745200"/>
            <a:ext cx="5961600" cy="3353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48200" y="4253023"/>
            <a:ext cx="5961600" cy="4136998"/>
          </a:xfrm>
          <a:prstGeom prst="rect">
            <a:avLst/>
          </a:prstGeom>
        </p:spPr>
        <p:txBody>
          <a:bodyPr vert="horz" lIns="91440" tIns="45720" rIns="91440" bIns="45720" rtlCol="0"/>
          <a:lstStyle/>
          <a:p>
            <a:pPr lvl="0"/>
            <a:r>
              <a:rPr lang="en-US" altLang="zh-CN" dirty="0"/>
              <a:t>XXXX</a:t>
            </a:r>
          </a:p>
          <a:p>
            <a:pPr lvl="0"/>
            <a:r>
              <a:rPr lang="en-US" altLang="zh-CN" dirty="0"/>
              <a:t>XXXX</a:t>
            </a:r>
            <a:endParaRPr lang="zh-CN" altLang="en-US" dirty="0"/>
          </a:p>
        </p:txBody>
      </p:sp>
      <p:sp>
        <p:nvSpPr>
          <p:cNvPr id="12" name="Rectangle 6"/>
          <p:cNvSpPr>
            <a:spLocks noGrp="1" noChangeArrowheads="1"/>
          </p:cNvSpPr>
          <p:nvPr>
            <p:ph type="ftr" sz="quarter" idx="4"/>
          </p:nvPr>
        </p:nvSpPr>
        <p:spPr bwMode="auto">
          <a:xfrm>
            <a:off x="1280180" y="8586042"/>
            <a:ext cx="4297641" cy="362299"/>
          </a:xfrm>
          <a:prstGeom prst="rect">
            <a:avLst/>
          </a:prstGeom>
          <a:noFill/>
          <a:ln w="9525">
            <a:noFill/>
            <a:miter lim="800000"/>
            <a:headEnd/>
            <a:tailEnd/>
          </a:ln>
          <a:effectLst/>
        </p:spPr>
        <p:txBody>
          <a:bodyPr vert="horz" wrap="square" lIns="93500" tIns="46751" rIns="93500" bIns="46751" numCol="1" anchor="ctr" anchorCtr="0" compatLnSpc="1">
            <a:prstTxWarp prst="textNoShape">
              <a:avLst/>
            </a:prstTxWarp>
          </a:bodyPr>
          <a:lstStyle>
            <a:lvl1pPr algn="ctr" defTabSz="935450" fontAlgn="base">
              <a:defRPr sz="1000" b="0" i="0" smtClean="0">
                <a:effectLst/>
                <a:latin typeface="微软雅黑" panose="020B0503020204020204" pitchFamily="34" charset="-122"/>
                <a:ea typeface="微软雅黑" panose="020B0503020204020204" pitchFamily="34" charset="-122"/>
              </a:defRPr>
            </a:lvl1pPr>
          </a:lstStyle>
          <a:p>
            <a:pPr>
              <a:defRPr/>
            </a:pPr>
            <a:r>
              <a:rPr lang="zh-CN" altLang="en-US" dirty="0"/>
              <a:t>华为技术有限公司  版权所有  未经许可不得扩散</a:t>
            </a:r>
          </a:p>
        </p:txBody>
      </p:sp>
    </p:spTree>
    <p:extLst>
      <p:ext uri="{BB962C8B-B14F-4D97-AF65-F5344CB8AC3E}">
        <p14:creationId xmlns:p14="http://schemas.microsoft.com/office/powerpoint/2010/main" val="836565377"/>
      </p:ext>
    </p:extLst>
  </p:cSld>
  <p:clrMap bg1="lt1" tx1="dk1" bg2="lt2" tx2="dk2" accent1="accent1" accent2="accent2" accent3="accent3" accent4="accent4" accent5="accent5" accent6="accent6" hlink="hlink" folHlink="folHlink"/>
  <p:hf sldNum="0" dt="0"/>
  <p:notesStyle>
    <a:lvl1pPr marL="171450" indent="-171450" algn="l" defTabSz="914400" rtl="0" eaLnBrk="1" latinLnBrk="0" hangingPunct="1">
      <a:lnSpc>
        <a:spcPct val="130000"/>
      </a:lnSpc>
      <a:buSzPct val="60000"/>
      <a:buFont typeface="Wingdings" panose="05000000000000000000" pitchFamily="2" charset="2"/>
      <a:buChar char="l"/>
      <a:defRPr sz="1100" kern="1200">
        <a:solidFill>
          <a:schemeClr val="tx1"/>
        </a:solidFill>
        <a:latin typeface="+mn-lt"/>
        <a:ea typeface="+mn-ea"/>
        <a:cs typeface="+mn-cs"/>
      </a:defRPr>
    </a:lvl1pPr>
    <a:lvl2pPr marL="457200" algn="l" defTabSz="914400" rtl="0" eaLnBrk="1" latinLnBrk="0" hangingPunct="1">
      <a:lnSpc>
        <a:spcPct val="130000"/>
      </a:lnSpc>
      <a:defRPr sz="1100" kern="1200">
        <a:solidFill>
          <a:schemeClr val="tx1"/>
        </a:solidFill>
        <a:latin typeface="+mn-lt"/>
        <a:ea typeface="+mn-ea"/>
        <a:cs typeface="+mn-cs"/>
      </a:defRPr>
    </a:lvl2pPr>
    <a:lvl3pPr marL="914400" algn="l" defTabSz="914400" rtl="0" eaLnBrk="1" latinLnBrk="0" hangingPunct="1">
      <a:lnSpc>
        <a:spcPct val="130000"/>
      </a:lnSpc>
      <a:defRPr sz="1100" kern="1200">
        <a:solidFill>
          <a:schemeClr val="tx1"/>
        </a:solidFill>
        <a:latin typeface="+mn-lt"/>
        <a:ea typeface="+mn-ea"/>
        <a:cs typeface="+mn-cs"/>
      </a:defRPr>
    </a:lvl3pPr>
    <a:lvl4pPr marL="1371600" algn="l" defTabSz="914400" rtl="0" eaLnBrk="1" latinLnBrk="0" hangingPunct="1">
      <a:lnSpc>
        <a:spcPct val="130000"/>
      </a:lnSpc>
      <a:defRPr sz="1100" kern="1200">
        <a:solidFill>
          <a:schemeClr val="tx1"/>
        </a:solidFill>
        <a:latin typeface="+mn-lt"/>
        <a:ea typeface="+mn-ea"/>
        <a:cs typeface="+mn-cs"/>
      </a:defRPr>
    </a:lvl4pPr>
    <a:lvl5pPr marL="1828800" algn="l" defTabSz="914400" rtl="0" eaLnBrk="1" latinLnBrk="0" hangingPunct="1">
      <a:lnSpc>
        <a:spcPct val="130000"/>
      </a:lnSpc>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lang="zh-CN" altLang="en-US" dirty="0"/>
              <a:t>各位老师好 下面由我带来这次华为鲲鹏创新实践课的答辩</a:t>
            </a:r>
          </a:p>
          <a:p>
            <a:endParaRPr lang="zh-CN" altLang="en-US" dirty="0"/>
          </a:p>
        </p:txBody>
      </p:sp>
      <p:sp>
        <p:nvSpPr>
          <p:cNvPr id="5" name="页脚占位符 4"/>
          <p:cNvSpPr>
            <a:spLocks noGrp="1"/>
          </p:cNvSpPr>
          <p:nvPr>
            <p:ph type="ftr" sz="quarter" idx="11"/>
          </p:nvPr>
        </p:nvSpPr>
        <p:spPr/>
        <p:txBody>
          <a:bodyPr/>
          <a:lstStyle/>
          <a:p>
            <a:pPr>
              <a:defRPr/>
            </a:pPr>
            <a:r>
              <a:rPr lang="zh-CN" altLang="en-US" dirty="0"/>
              <a:t>华为技术有限公司  版权所有  未经许可不得扩散</a:t>
            </a:r>
          </a:p>
        </p:txBody>
      </p:sp>
      <p:sp>
        <p:nvSpPr>
          <p:cNvPr id="6" name="页眉占位符 5"/>
          <p:cNvSpPr>
            <a:spLocks noGrp="1"/>
          </p:cNvSpPr>
          <p:nvPr>
            <p:ph type="hdr" sz="quarter" idx="12"/>
          </p:nvPr>
        </p:nvSpPr>
        <p:spPr/>
        <p:txBody>
          <a:bodyPr/>
          <a:lstStyle/>
          <a:p>
            <a:r>
              <a:rPr lang="zh-CN" altLang="en-US"/>
              <a:t>课程名称</a:t>
            </a:r>
          </a:p>
        </p:txBody>
      </p:sp>
    </p:spTree>
    <p:extLst>
      <p:ext uri="{BB962C8B-B14F-4D97-AF65-F5344CB8AC3E}">
        <p14:creationId xmlns:p14="http://schemas.microsoft.com/office/powerpoint/2010/main" val="411764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6F8984A-252E-414C-A790-486D05D94154}"/>
              </a:ext>
            </a:extLst>
          </p:cNvPr>
          <p:cNvSpPr>
            <a:spLocks noGrp="1"/>
          </p:cNvSpPr>
          <p:nvPr>
            <p:ph type="body" idx="1"/>
          </p:nvPr>
        </p:nvSpPr>
        <p:spPr/>
        <p:txBody>
          <a:bodyPr/>
          <a:lstStyle/>
          <a:p>
            <a:r>
              <a:rPr lang="zh-CN" altLang="en-US" sz="1100" kern="1200" dirty="0">
                <a:solidFill>
                  <a:schemeClr val="tx1"/>
                </a:solidFill>
                <a:effectLst/>
                <a:latin typeface="+mn-lt"/>
                <a:ea typeface="+mn-ea"/>
                <a:cs typeface="+mn-cs"/>
              </a:rPr>
              <a:t>通过文本的预处理，然后利用</a:t>
            </a:r>
            <a:r>
              <a:rPr lang="en-US" altLang="zh-CN" sz="1100" kern="1200" dirty="0" err="1">
                <a:solidFill>
                  <a:schemeClr val="tx1"/>
                </a:solidFill>
                <a:effectLst/>
                <a:latin typeface="+mn-lt"/>
                <a:ea typeface="+mn-ea"/>
                <a:cs typeface="+mn-cs"/>
              </a:rPr>
              <a:t>tensorflow</a:t>
            </a:r>
            <a:r>
              <a:rPr lang="en-US" altLang="zh-CN" sz="1100" kern="1200" dirty="0">
                <a:solidFill>
                  <a:schemeClr val="tx1"/>
                </a:solidFill>
                <a:effectLst/>
                <a:latin typeface="+mn-lt"/>
                <a:ea typeface="+mn-ea"/>
                <a:cs typeface="+mn-cs"/>
              </a:rPr>
              <a:t> </a:t>
            </a:r>
            <a:r>
              <a:rPr lang="zh-CN" altLang="en-US" sz="1100" kern="1200" dirty="0">
                <a:solidFill>
                  <a:schemeClr val="tx1"/>
                </a:solidFill>
                <a:effectLst/>
                <a:latin typeface="+mn-lt"/>
                <a:ea typeface="+mn-ea"/>
                <a:cs typeface="+mn-cs"/>
              </a:rPr>
              <a:t>搭建 </a:t>
            </a:r>
            <a:r>
              <a:rPr lang="en-US" altLang="zh-CN" sz="1100" kern="1200" dirty="0">
                <a:solidFill>
                  <a:schemeClr val="tx1"/>
                </a:solidFill>
                <a:effectLst/>
                <a:latin typeface="+mn-lt"/>
                <a:ea typeface="+mn-ea"/>
                <a:cs typeface="+mn-cs"/>
              </a:rPr>
              <a:t>CNN </a:t>
            </a:r>
            <a:r>
              <a:rPr lang="zh-CN" altLang="en-US" sz="1100" kern="1200" dirty="0">
                <a:solidFill>
                  <a:schemeClr val="tx1"/>
                </a:solidFill>
                <a:effectLst/>
                <a:latin typeface="+mn-lt"/>
                <a:ea typeface="+mn-ea"/>
                <a:cs typeface="+mn-cs"/>
              </a:rPr>
              <a:t>文本分类模型</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另外使用 </a:t>
            </a:r>
            <a:r>
              <a:rPr lang="en-US" altLang="zh-CN" sz="1100" kern="1200" dirty="0" err="1">
                <a:solidFill>
                  <a:schemeClr val="tx1"/>
                </a:solidFill>
                <a:effectLst/>
                <a:latin typeface="+mn-lt"/>
                <a:ea typeface="+mn-ea"/>
                <a:cs typeface="+mn-cs"/>
              </a:rPr>
              <a:t>wordcloud</a:t>
            </a:r>
            <a:r>
              <a:rPr lang="en-US" altLang="zh-CN" sz="1100" kern="1200" dirty="0">
                <a:solidFill>
                  <a:schemeClr val="tx1"/>
                </a:solidFill>
                <a:effectLst/>
                <a:latin typeface="+mn-lt"/>
                <a:ea typeface="+mn-ea"/>
                <a:cs typeface="+mn-cs"/>
              </a:rPr>
              <a:t> </a:t>
            </a:r>
            <a:r>
              <a:rPr lang="zh-CN" altLang="en-US" sz="1100" kern="1200" dirty="0">
                <a:solidFill>
                  <a:schemeClr val="tx1"/>
                </a:solidFill>
                <a:effectLst/>
                <a:latin typeface="+mn-lt"/>
                <a:ea typeface="+mn-ea"/>
                <a:cs typeface="+mn-cs"/>
              </a:rPr>
              <a:t>实现了商品评论的可视化</a:t>
            </a:r>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6F06305-02A4-4A96-BFE5-3895709CD8DD}"/>
              </a:ext>
            </a:extLst>
          </p:cNvPr>
          <p:cNvSpPr>
            <a:spLocks noGrp="1"/>
          </p:cNvSpPr>
          <p:nvPr>
            <p:ph type="body" idx="1"/>
          </p:nvPr>
        </p:nvSpPr>
        <p:spPr/>
        <p:txBody>
          <a:bodyPr/>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lang="zh-CN" altLang="en-US" dirty="0"/>
              <a:t>这是高频词云，通过本次的学习我也对各种数据库分析工具有了进一步的了解 加深了</a:t>
            </a:r>
            <a:r>
              <a:rPr lang="en-US" altLang="zh-CN" dirty="0" err="1"/>
              <a:t>linux</a:t>
            </a:r>
            <a:r>
              <a:rPr lang="zh-CN" altLang="en-US" dirty="0"/>
              <a:t>和</a:t>
            </a:r>
            <a:r>
              <a:rPr lang="en-US" altLang="zh-CN" dirty="0"/>
              <a:t>python</a:t>
            </a:r>
            <a:r>
              <a:rPr lang="zh-CN" altLang="en-US" dirty="0"/>
              <a:t>基础 对深度学习在文本处理方面的应用有了更深层次的了解</a:t>
            </a:r>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r>
              <a:rPr lang="zh-CN" altLang="en-US" dirty="0"/>
              <a:t>刷单现象的存在</a:t>
            </a:r>
            <a:r>
              <a:rPr lang="en-US" altLang="zh-CN" dirty="0"/>
              <a:t> </a:t>
            </a:r>
            <a:r>
              <a:rPr lang="zh-CN" altLang="en-US" dirty="0"/>
              <a:t>薅羊毛 折扣季打折的时机</a:t>
            </a:r>
            <a:endParaRPr lang="en-US" altLang="zh-CN" dirty="0"/>
          </a:p>
          <a:p>
            <a:r>
              <a:rPr lang="en-US" altLang="zh-CN" dirty="0"/>
              <a:t>1.</a:t>
            </a:r>
            <a:r>
              <a:rPr lang="zh-CN" altLang="en-US" dirty="0"/>
              <a:t>从优惠券的承担方来分</a:t>
            </a:r>
            <a:br>
              <a:rPr lang="zh-CN" altLang="en-US" dirty="0"/>
            </a:br>
            <a:r>
              <a:rPr lang="zh-CN" altLang="en-US" dirty="0"/>
              <a:t>平台优惠券：优惠由平台承担，比如平台活动优惠券、平台注册的新人优惠券、平台积分兑换的优惠券。</a:t>
            </a:r>
            <a:br>
              <a:rPr lang="zh-CN" altLang="en-US" dirty="0"/>
            </a:br>
            <a:r>
              <a:rPr lang="zh-CN" altLang="en-US" dirty="0"/>
              <a:t>店铺优惠券：在平台上的店铺自己发放的优惠券，比如淘宝上的店铺优惠券、京东的店铺优惠券。</a:t>
            </a:r>
            <a:br>
              <a:rPr lang="zh-CN" altLang="en-US" dirty="0"/>
            </a:br>
            <a:r>
              <a:rPr lang="zh-CN" altLang="en-US" dirty="0"/>
              <a:t>这个主要是在订单结算的时候，优惠的金额是算平台承担还是店铺自己承担。平台承担的话，最后的补贴是要给店铺的。店铺承担的话在结算的时候就把这部分金额减掉了。</a:t>
            </a:r>
          </a:p>
          <a:p>
            <a:r>
              <a:rPr lang="en-US" altLang="zh-CN" dirty="0"/>
              <a:t>2.</a:t>
            </a:r>
            <a:r>
              <a:rPr lang="zh-CN" altLang="en-US" dirty="0"/>
              <a:t>从优惠券的类型来分：</a:t>
            </a:r>
            <a:br>
              <a:rPr lang="zh-CN" altLang="en-US" dirty="0"/>
            </a:br>
            <a:r>
              <a:rPr lang="zh-CN" altLang="en-US" dirty="0"/>
              <a:t>满减优惠券、无门槛优惠券</a:t>
            </a:r>
          </a:p>
          <a:p>
            <a:r>
              <a:rPr lang="en-US" altLang="zh-CN" dirty="0"/>
              <a:t>3.</a:t>
            </a:r>
            <a:r>
              <a:rPr lang="zh-CN" altLang="en-US" dirty="0"/>
              <a:t>从使用限制来分：</a:t>
            </a:r>
            <a:br>
              <a:rPr lang="zh-CN" altLang="en-US" dirty="0"/>
            </a:br>
            <a:r>
              <a:rPr lang="zh-CN" altLang="en-US" dirty="0"/>
              <a:t>全平台通用、全店铺通用、针对特殊品类的优惠券、针对特殊商品的优惠券、针对特殊活动的优惠券、针对特殊用户的优惠券、针对特定事件的优惠券等等，可根据不同的场景需要设置不同的优惠券。</a:t>
            </a:r>
          </a:p>
          <a:p>
            <a:r>
              <a:rPr lang="zh-CN" altLang="en-US" dirty="0"/>
              <a:t>优惠券的设置，是为了刺激用户的购买欲望，提高订单的转化率。电商网站往往在新人注册的时候就会赠送一些比较划算的优惠券，因为电商的购买用户转化成本非常高，用户的第一单是非常重要的，只要用户买了第一单，体验还不错，就会一直的在你网站进行购买。</a:t>
            </a:r>
          </a:p>
          <a:p>
            <a:r>
              <a:rPr lang="zh-CN" altLang="en-US" dirty="0"/>
              <a:t>既然优惠券有发放，那么一定就会有很多人打优惠券的主意。网络上有一批人，做的专门就是刷各大平台优惠券的生意。这种一般在平台补贴的电商网站上比较多，优步、滴滴、各种外卖网站，刚起来的时候，被刷的非常惨。所以这里又要涉及反作弊的判断和惩罚。</a:t>
            </a:r>
          </a:p>
          <a:p>
            <a:r>
              <a:rPr lang="zh-CN" altLang="en-US" b="1" dirty="0"/>
              <a:t>一般的优惠券防刷策略：</a:t>
            </a:r>
            <a:br>
              <a:rPr lang="zh-CN" altLang="en-US" dirty="0"/>
            </a:br>
            <a:r>
              <a:rPr lang="zh-CN" altLang="en-US" dirty="0"/>
              <a:t>以下方法只适用于一般的防刷，防刷需要根据多维度进行判断。</a:t>
            </a:r>
            <a:br>
              <a:rPr lang="zh-CN" altLang="en-US" dirty="0"/>
            </a:br>
            <a:r>
              <a:rPr lang="en-US" altLang="zh-CN" dirty="0"/>
              <a:t>1.</a:t>
            </a:r>
            <a:r>
              <a:rPr lang="zh-CN" altLang="en-US" dirty="0"/>
              <a:t>从优惠券的发放源头进行控制</a:t>
            </a:r>
            <a:br>
              <a:rPr lang="zh-CN" altLang="en-US" dirty="0"/>
            </a:br>
            <a:r>
              <a:rPr lang="zh-CN" altLang="en-US" dirty="0"/>
              <a:t>目前一般平台针对新用户都会有新人优惠券赠送，一般我们判断一个新用户的标准为：</a:t>
            </a:r>
            <a:br>
              <a:rPr lang="zh-CN" altLang="en-US" dirty="0"/>
            </a:br>
            <a:r>
              <a:rPr lang="en-US" altLang="zh-CN" dirty="0"/>
              <a:t>1</a:t>
            </a:r>
            <a:r>
              <a:rPr lang="zh-CN" altLang="en-US" dirty="0"/>
              <a:t>）新的设备（刚手机之前未下载过这个</a:t>
            </a:r>
            <a:r>
              <a:rPr lang="en-US" altLang="zh-CN" dirty="0"/>
              <a:t>app</a:t>
            </a:r>
            <a:r>
              <a:rPr lang="zh-CN" altLang="en-US" dirty="0"/>
              <a:t>）</a:t>
            </a:r>
            <a:br>
              <a:rPr lang="zh-CN" altLang="en-US" dirty="0"/>
            </a:br>
            <a:r>
              <a:rPr lang="en-US" altLang="zh-CN" dirty="0"/>
              <a:t>2</a:t>
            </a:r>
            <a:r>
              <a:rPr lang="zh-CN" altLang="en-US" dirty="0"/>
              <a:t>）新的注册账号</a:t>
            </a:r>
            <a:endParaRPr lang="en-US" altLang="zh-CN" dirty="0"/>
          </a:p>
          <a:p>
            <a:r>
              <a:rPr lang="zh-CN" altLang="en-US" dirty="0"/>
              <a:t>退款方面也是比如运费险的金额随着恶意退款次数的增加递增，</a:t>
            </a:r>
          </a:p>
        </p:txBody>
      </p:sp>
      <p:sp>
        <p:nvSpPr>
          <p:cNvPr id="4" name="页脚占位符 3"/>
          <p:cNvSpPr>
            <a:spLocks noGrp="1"/>
          </p:cNvSpPr>
          <p:nvPr>
            <p:ph type="ftr" sz="quarter" idx="10"/>
          </p:nvPr>
        </p:nvSpPr>
        <p:spPr/>
        <p:txBody>
          <a:bodyPr/>
          <a:lstStyle/>
          <a:p>
            <a:pPr>
              <a:defRPr/>
            </a:pPr>
            <a:r>
              <a:rPr lang="zh-CN" altLang="en-US"/>
              <a:t>华为技术有限公司  版权所有  未经许可不得扩散</a:t>
            </a:r>
            <a:endParaRPr lang="zh-CN" altLang="en-US" dirty="0"/>
          </a:p>
        </p:txBody>
      </p:sp>
      <p:sp>
        <p:nvSpPr>
          <p:cNvPr id="5" name="页眉占位符 4"/>
          <p:cNvSpPr>
            <a:spLocks noGrp="1"/>
          </p:cNvSpPr>
          <p:nvPr>
            <p:ph type="hdr" sz="quarter" idx="11"/>
          </p:nvPr>
        </p:nvSpPr>
        <p:spPr/>
        <p:txBody>
          <a:bodyPr/>
          <a:lstStyle/>
          <a:p>
            <a:r>
              <a:rPr lang="zh-CN" altLang="en-US"/>
              <a:t>课程名称</a:t>
            </a:r>
          </a:p>
        </p:txBody>
      </p:sp>
    </p:spTree>
    <p:extLst>
      <p:ext uri="{BB962C8B-B14F-4D97-AF65-F5344CB8AC3E}">
        <p14:creationId xmlns:p14="http://schemas.microsoft.com/office/powerpoint/2010/main" val="52246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r>
              <a:rPr lang="zh-CN" altLang="en-US" sz="1100" kern="1200" dirty="0">
                <a:solidFill>
                  <a:schemeClr val="tx1"/>
                </a:solidFill>
                <a:effectLst/>
                <a:latin typeface="+mn-lt"/>
                <a:ea typeface="+mn-ea"/>
                <a:cs typeface="+mn-cs"/>
              </a:rPr>
              <a:t>进一步实现上卷家乡的用户信息的下钻操作，比如点击相应的市区就能显示对应各市的用户数量信息，运用于订单数据的可视化吸引同地区的人购买欲望。 </a:t>
            </a:r>
            <a:endParaRPr lang="zh-CN" altLang="en-US" dirty="0"/>
          </a:p>
        </p:txBody>
      </p:sp>
      <p:sp>
        <p:nvSpPr>
          <p:cNvPr id="4" name="页眉占位符 3"/>
          <p:cNvSpPr>
            <a:spLocks noGrp="1"/>
          </p:cNvSpPr>
          <p:nvPr>
            <p:ph type="hdr" sz="quarter"/>
          </p:nvPr>
        </p:nvSpPr>
        <p:spPr/>
        <p:txBody>
          <a:bodyPr/>
          <a:lstStyle/>
          <a:p>
            <a:r>
              <a:rPr lang="zh-CN" altLang="en-US"/>
              <a:t>课程名称</a:t>
            </a:r>
            <a:endParaRPr lang="zh-CN" altLang="en-US" dirty="0"/>
          </a:p>
        </p:txBody>
      </p:sp>
      <p:sp>
        <p:nvSpPr>
          <p:cNvPr id="5" name="页脚占位符 4"/>
          <p:cNvSpPr>
            <a:spLocks noGrp="1"/>
          </p:cNvSpPr>
          <p:nvPr>
            <p:ph type="ftr" sz="quarter" idx="4"/>
          </p:nvPr>
        </p:nvSpPr>
        <p:spPr/>
        <p:txBody>
          <a:bodyPr/>
          <a:lstStyle/>
          <a:p>
            <a:pPr>
              <a:defRPr/>
            </a:pPr>
            <a:r>
              <a:rPr lang="zh-CN" altLang="en-US"/>
              <a:t>华为技术有限公司  版权所有  未经许可不得扩散</a:t>
            </a:r>
            <a:endParaRPr lang="zh-CN" altLang="en-US" dirty="0"/>
          </a:p>
        </p:txBody>
      </p:sp>
    </p:spTree>
    <p:extLst>
      <p:ext uri="{BB962C8B-B14F-4D97-AF65-F5344CB8AC3E}">
        <p14:creationId xmlns:p14="http://schemas.microsoft.com/office/powerpoint/2010/main" val="2650322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4B82505-AEA8-4F7C-8A59-0F2F0D87DA53}"/>
              </a:ext>
            </a:extLst>
          </p:cNvPr>
          <p:cNvSpPr>
            <a:spLocks noGrp="1"/>
          </p:cNvSpPr>
          <p:nvPr>
            <p:ph type="body" idx="1"/>
          </p:nvPr>
        </p:nvSpPr>
        <p:spPr/>
        <p:txBody>
          <a:bodyPr/>
          <a:lstStyle/>
          <a:p>
            <a:r>
              <a:rPr lang="zh-CN" altLang="en-US" sz="1100" kern="1200" dirty="0">
                <a:solidFill>
                  <a:schemeClr val="tx1"/>
                </a:solidFill>
                <a:effectLst/>
                <a:latin typeface="+mn-lt"/>
                <a:ea typeface="+mn-ea"/>
                <a:cs typeface="+mn-cs"/>
              </a:rPr>
              <a:t>对上半年的营销总额进行分析</a:t>
            </a:r>
            <a:endParaRPr lang="en-US" altLang="zh-CN" sz="1100" kern="1200" dirty="0">
              <a:solidFill>
                <a:schemeClr val="tx1"/>
              </a:solidFill>
              <a:effectLst/>
              <a:latin typeface="+mn-lt"/>
              <a:ea typeface="+mn-ea"/>
              <a:cs typeface="+mn-cs"/>
            </a:endParaRPr>
          </a:p>
          <a:p>
            <a:r>
              <a:rPr lang="en-US" altLang="zh-CN" sz="1100" kern="1200" dirty="0" err="1">
                <a:solidFill>
                  <a:schemeClr val="tx1"/>
                </a:solidFill>
                <a:effectLst/>
                <a:latin typeface="+mn-lt"/>
                <a:ea typeface="+mn-ea"/>
                <a:cs typeface="+mn-cs"/>
              </a:rPr>
              <a:t>testsize</a:t>
            </a:r>
            <a:r>
              <a:rPr lang="zh-CN" altLang="en-US" sz="1100" kern="1200" dirty="0">
                <a:solidFill>
                  <a:schemeClr val="tx1"/>
                </a:solidFill>
                <a:effectLst/>
                <a:latin typeface="+mn-lt"/>
                <a:ea typeface="+mn-ea"/>
                <a:cs typeface="+mn-cs"/>
              </a:rPr>
              <a:t>由</a:t>
            </a:r>
            <a:r>
              <a:rPr lang="en-US" altLang="zh-CN" sz="1100" kern="1200" dirty="0">
                <a:solidFill>
                  <a:schemeClr val="tx1"/>
                </a:solidFill>
                <a:effectLst/>
                <a:latin typeface="+mn-lt"/>
                <a:ea typeface="+mn-ea"/>
                <a:cs typeface="+mn-cs"/>
              </a:rPr>
              <a:t>0.25</a:t>
            </a:r>
            <a:r>
              <a:rPr lang="zh-CN" altLang="en-US" sz="1100" kern="1200" dirty="0">
                <a:solidFill>
                  <a:schemeClr val="tx1"/>
                </a:solidFill>
                <a:effectLst/>
                <a:latin typeface="+mn-lt"/>
                <a:ea typeface="+mn-ea"/>
                <a:cs typeface="+mn-cs"/>
              </a:rPr>
              <a:t>增大为</a:t>
            </a:r>
            <a:r>
              <a:rPr lang="en-US" altLang="zh-CN" sz="1100" kern="1200" dirty="0">
                <a:solidFill>
                  <a:schemeClr val="tx1"/>
                </a:solidFill>
                <a:effectLst/>
                <a:latin typeface="+mn-lt"/>
                <a:ea typeface="+mn-ea"/>
                <a:cs typeface="+mn-cs"/>
              </a:rPr>
              <a:t>0.5</a:t>
            </a:r>
            <a:r>
              <a:rPr lang="zh-CN" altLang="en-US" sz="1100" kern="1200" dirty="0">
                <a:solidFill>
                  <a:schemeClr val="tx1"/>
                </a:solidFill>
                <a:effectLst/>
                <a:latin typeface="+mn-lt"/>
                <a:ea typeface="+mn-ea"/>
                <a:cs typeface="+mn-cs"/>
              </a:rPr>
              <a:t>到</a:t>
            </a:r>
            <a:r>
              <a:rPr lang="en-US" altLang="zh-CN" sz="1100" kern="1200" dirty="0">
                <a:solidFill>
                  <a:schemeClr val="tx1"/>
                </a:solidFill>
                <a:effectLst/>
                <a:latin typeface="+mn-lt"/>
                <a:ea typeface="+mn-ea"/>
                <a:cs typeface="+mn-cs"/>
              </a:rPr>
              <a:t>0.75</a:t>
            </a:r>
            <a:r>
              <a:rPr lang="zh-CN" altLang="en-US" sz="1100" kern="1200" dirty="0">
                <a:solidFill>
                  <a:schemeClr val="tx1"/>
                </a:solidFill>
                <a:effectLst/>
                <a:latin typeface="+mn-lt"/>
                <a:ea typeface="+mn-ea"/>
                <a:cs typeface="+mn-cs"/>
              </a:rPr>
              <a:t>时，测试集的比例增大，训练集的比例减小。线性回归的模型的拟合效果没有太大影响。决策树回归模型的均方误差变小，随机森林回归模型的均方误差变大，而且这两种回归模型在数据集集中的时候比较接近准确，随着数据的增大拟合效果变差，表现都没有线性回归模型好。</a:t>
            </a:r>
          </a:p>
          <a:p>
            <a:r>
              <a:rPr lang="zh-CN" altLang="en-US" sz="1100" kern="1200" dirty="0">
                <a:solidFill>
                  <a:schemeClr val="tx1"/>
                </a:solidFill>
                <a:effectLst/>
                <a:latin typeface="+mn-lt"/>
                <a:ea typeface="+mn-ea"/>
                <a:cs typeface="+mn-cs"/>
              </a:rPr>
              <a:t>减小到</a:t>
            </a:r>
            <a:r>
              <a:rPr lang="en-US" altLang="zh-CN" sz="1100" kern="1200" dirty="0">
                <a:solidFill>
                  <a:schemeClr val="tx1"/>
                </a:solidFill>
                <a:effectLst/>
                <a:latin typeface="+mn-lt"/>
                <a:ea typeface="+mn-ea"/>
                <a:cs typeface="+mn-cs"/>
              </a:rPr>
              <a:t>0.1</a:t>
            </a:r>
            <a:r>
              <a:rPr lang="zh-CN" altLang="en-US" sz="1100" kern="1200" dirty="0">
                <a:solidFill>
                  <a:schemeClr val="tx1"/>
                </a:solidFill>
                <a:effectLst/>
                <a:latin typeface="+mn-lt"/>
                <a:ea typeface="+mn-ea"/>
                <a:cs typeface="+mn-cs"/>
              </a:rPr>
              <a:t>时，决策树回归模型和随机森林回归模型的均方误差都变大，拟合效果变差。</a:t>
            </a: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r>
              <a:rPr lang="zh-CN" altLang="en-US" sz="1100" kern="1200" dirty="0">
                <a:solidFill>
                  <a:schemeClr val="tx1"/>
                </a:solidFill>
                <a:effectLst/>
                <a:latin typeface="+mn-lt"/>
                <a:ea typeface="+mn-ea"/>
                <a:cs typeface="+mn-cs"/>
              </a:rPr>
              <a:t>随机森林回归模型从</a:t>
            </a:r>
            <a:r>
              <a:rPr lang="en-US" altLang="zh-CN" sz="1100" kern="1200" dirty="0">
                <a:solidFill>
                  <a:schemeClr val="tx1"/>
                </a:solidFill>
                <a:effectLst/>
                <a:latin typeface="+mn-lt"/>
                <a:ea typeface="+mn-ea"/>
                <a:cs typeface="+mn-cs"/>
              </a:rPr>
              <a:t>10</a:t>
            </a:r>
            <a:r>
              <a:rPr lang="zh-CN" altLang="en-US" sz="1100" kern="1200" dirty="0">
                <a:solidFill>
                  <a:schemeClr val="tx1"/>
                </a:solidFill>
                <a:effectLst/>
                <a:latin typeface="+mn-lt"/>
                <a:ea typeface="+mn-ea"/>
                <a:cs typeface="+mn-cs"/>
              </a:rPr>
              <a:t>个决策树到</a:t>
            </a:r>
            <a:r>
              <a:rPr lang="en-US" altLang="zh-CN" sz="1100" kern="1200" dirty="0">
                <a:solidFill>
                  <a:schemeClr val="tx1"/>
                </a:solidFill>
                <a:effectLst/>
                <a:latin typeface="+mn-lt"/>
                <a:ea typeface="+mn-ea"/>
                <a:cs typeface="+mn-cs"/>
              </a:rPr>
              <a:t>8</a:t>
            </a:r>
            <a:r>
              <a:rPr lang="zh-CN" altLang="en-US" sz="1100" kern="1200" dirty="0">
                <a:solidFill>
                  <a:schemeClr val="tx1"/>
                </a:solidFill>
                <a:effectLst/>
                <a:latin typeface="+mn-lt"/>
                <a:ea typeface="+mn-ea"/>
                <a:cs typeface="+mn-cs"/>
              </a:rPr>
              <a:t>个决策树到</a:t>
            </a:r>
            <a:r>
              <a:rPr lang="en-US" altLang="zh-CN" sz="1100" kern="1200" dirty="0">
                <a:solidFill>
                  <a:schemeClr val="tx1"/>
                </a:solidFill>
                <a:effectLst/>
                <a:latin typeface="+mn-lt"/>
                <a:ea typeface="+mn-ea"/>
                <a:cs typeface="+mn-cs"/>
              </a:rPr>
              <a:t>5</a:t>
            </a:r>
            <a:r>
              <a:rPr lang="zh-CN" altLang="en-US" sz="1100" kern="1200" dirty="0">
                <a:solidFill>
                  <a:schemeClr val="tx1"/>
                </a:solidFill>
                <a:effectLst/>
                <a:latin typeface="+mn-lt"/>
                <a:ea typeface="+mn-ea"/>
                <a:cs typeface="+mn-cs"/>
              </a:rPr>
              <a:t>个决策树均方误差变大拟合效果变差。</a:t>
            </a:r>
          </a:p>
          <a:p>
            <a:r>
              <a:rPr lang="zh-CN" altLang="en-US" sz="1100" kern="1200" dirty="0">
                <a:solidFill>
                  <a:schemeClr val="tx1"/>
                </a:solidFill>
                <a:effectLst/>
                <a:latin typeface="+mn-lt"/>
                <a:ea typeface="+mn-ea"/>
                <a:cs typeface="+mn-cs"/>
              </a:rPr>
              <a:t>到</a:t>
            </a:r>
            <a:r>
              <a:rPr lang="en-US" altLang="zh-CN" sz="1100" kern="1200" dirty="0">
                <a:solidFill>
                  <a:schemeClr val="tx1"/>
                </a:solidFill>
                <a:effectLst/>
                <a:latin typeface="+mn-lt"/>
                <a:ea typeface="+mn-ea"/>
                <a:cs typeface="+mn-cs"/>
              </a:rPr>
              <a:t>13</a:t>
            </a:r>
            <a:r>
              <a:rPr lang="zh-CN" altLang="en-US" sz="1100" kern="1200" dirty="0">
                <a:solidFill>
                  <a:schemeClr val="tx1"/>
                </a:solidFill>
                <a:effectLst/>
                <a:latin typeface="+mn-lt"/>
                <a:ea typeface="+mn-ea"/>
                <a:cs typeface="+mn-cs"/>
              </a:rPr>
              <a:t>到</a:t>
            </a:r>
            <a:r>
              <a:rPr lang="en-US" altLang="zh-CN" sz="1100" kern="1200" dirty="0">
                <a:solidFill>
                  <a:schemeClr val="tx1"/>
                </a:solidFill>
                <a:effectLst/>
                <a:latin typeface="+mn-lt"/>
                <a:ea typeface="+mn-ea"/>
                <a:cs typeface="+mn-cs"/>
              </a:rPr>
              <a:t>15</a:t>
            </a:r>
            <a:r>
              <a:rPr lang="zh-CN" altLang="en-US" sz="1100" kern="1200" dirty="0">
                <a:solidFill>
                  <a:schemeClr val="tx1"/>
                </a:solidFill>
                <a:effectLst/>
                <a:latin typeface="+mn-lt"/>
                <a:ea typeface="+mn-ea"/>
                <a:cs typeface="+mn-cs"/>
              </a:rPr>
              <a:t>个决策树均方误差变小，拟合效果变好。</a:t>
            </a:r>
          </a:p>
          <a:p>
            <a:r>
              <a:rPr lang="zh-CN" altLang="en-US" sz="1100" kern="1200" dirty="0">
                <a:solidFill>
                  <a:schemeClr val="tx1"/>
                </a:solidFill>
                <a:effectLst/>
                <a:latin typeface="+mn-lt"/>
                <a:ea typeface="+mn-ea"/>
                <a:cs typeface="+mn-cs"/>
              </a:rPr>
              <a:t>因此推测一定范围内，决策树数量越多，拟合效果相对越好。</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查阅了有关资料选取更大范围的决策树 ，发现</a:t>
            </a:r>
            <a:r>
              <a:rPr lang="en-US" altLang="zh-CN" sz="1100" kern="1200" dirty="0">
                <a:solidFill>
                  <a:schemeClr val="tx1"/>
                </a:solidFill>
                <a:effectLst/>
                <a:latin typeface="+mn-lt"/>
                <a:ea typeface="+mn-ea"/>
                <a:cs typeface="+mn-cs"/>
              </a:rPr>
              <a:t>100</a:t>
            </a:r>
            <a:r>
              <a:rPr lang="zh-CN" altLang="en-US" sz="1100" kern="1200" dirty="0">
                <a:solidFill>
                  <a:schemeClr val="tx1"/>
                </a:solidFill>
                <a:effectLst/>
                <a:latin typeface="+mn-lt"/>
                <a:ea typeface="+mn-ea"/>
                <a:cs typeface="+mn-cs"/>
              </a:rPr>
              <a:t>时效果最好 </a:t>
            </a:r>
            <a:r>
              <a:rPr lang="en-US" altLang="zh-CN" sz="1100" kern="1200" dirty="0">
                <a:solidFill>
                  <a:schemeClr val="tx1"/>
                </a:solidFill>
                <a:effectLst/>
                <a:latin typeface="+mn-lt"/>
                <a:ea typeface="+mn-ea"/>
                <a:cs typeface="+mn-cs"/>
              </a:rPr>
              <a:t>(</a:t>
            </a:r>
            <a:endParaRPr lang="zh-CN" altLang="en-US" sz="1100" kern="1200" dirty="0">
              <a:solidFill>
                <a:schemeClr val="tx1"/>
              </a:solidFill>
              <a:effectLst/>
              <a:latin typeface="+mn-lt"/>
              <a:ea typeface="+mn-ea"/>
              <a:cs typeface="+mn-cs"/>
            </a:endParaRPr>
          </a:p>
          <a:p>
            <a:endParaRPr lang="zh-CN" altLang="en-US" dirty="0"/>
          </a:p>
        </p:txBody>
      </p:sp>
      <p:sp>
        <p:nvSpPr>
          <p:cNvPr id="4" name="页眉占位符 3"/>
          <p:cNvSpPr>
            <a:spLocks noGrp="1"/>
          </p:cNvSpPr>
          <p:nvPr>
            <p:ph type="hdr" sz="quarter"/>
          </p:nvPr>
        </p:nvSpPr>
        <p:spPr/>
        <p:txBody>
          <a:bodyPr/>
          <a:lstStyle/>
          <a:p>
            <a:r>
              <a:rPr lang="zh-CN" altLang="en-US"/>
              <a:t>课程名称</a:t>
            </a:r>
            <a:endParaRPr lang="zh-CN" altLang="en-US" dirty="0"/>
          </a:p>
        </p:txBody>
      </p:sp>
      <p:sp>
        <p:nvSpPr>
          <p:cNvPr id="5" name="页脚占位符 4"/>
          <p:cNvSpPr>
            <a:spLocks noGrp="1"/>
          </p:cNvSpPr>
          <p:nvPr>
            <p:ph type="ftr" sz="quarter" idx="4"/>
          </p:nvPr>
        </p:nvSpPr>
        <p:spPr/>
        <p:txBody>
          <a:bodyPr/>
          <a:lstStyle/>
          <a:p>
            <a:pPr>
              <a:defRPr/>
            </a:pPr>
            <a:r>
              <a:rPr lang="zh-CN" altLang="en-US"/>
              <a:t>华为技术有限公司  版权所有  未经许可不得扩散</a:t>
            </a:r>
            <a:endParaRPr lang="zh-CN" altLang="en-US" dirty="0"/>
          </a:p>
        </p:txBody>
      </p:sp>
    </p:spTree>
    <p:extLst>
      <p:ext uri="{BB962C8B-B14F-4D97-AF65-F5344CB8AC3E}">
        <p14:creationId xmlns:p14="http://schemas.microsoft.com/office/powerpoint/2010/main" val="2091251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6858258-2031-49CD-8CAE-3F20AB093DB8}"/>
              </a:ext>
            </a:extLst>
          </p:cNvPr>
          <p:cNvSpPr>
            <a:spLocks noGrp="1"/>
          </p:cNvSpPr>
          <p:nvPr>
            <p:ph type="body" idx="1"/>
          </p:nvPr>
        </p:nvSpPr>
        <p:spPr/>
        <p:txBody>
          <a:bodyPr/>
          <a:lstStyle/>
          <a:p>
            <a:r>
              <a:rPr lang="zh-CN" altLang="en-US" sz="1100" b="0" i="0" kern="1200" dirty="0">
                <a:solidFill>
                  <a:schemeClr val="tx1"/>
                </a:solidFill>
                <a:effectLst/>
                <a:latin typeface="+mn-lt"/>
                <a:ea typeface="+mn-ea"/>
                <a:cs typeface="+mn-cs"/>
              </a:rPr>
              <a:t>使用</a:t>
            </a:r>
            <a:r>
              <a:rPr lang="en-US" altLang="zh-CN" sz="1100" b="0" i="0" kern="1200" dirty="0" err="1">
                <a:solidFill>
                  <a:schemeClr val="tx1"/>
                </a:solidFill>
                <a:effectLst/>
                <a:latin typeface="+mn-lt"/>
                <a:ea typeface="+mn-ea"/>
                <a:cs typeface="+mn-cs"/>
              </a:rPr>
              <a:t>sklearn</a:t>
            </a:r>
            <a:r>
              <a:rPr lang="zh-CN" altLang="en-US" sz="1100" b="0" i="0" kern="1200" dirty="0">
                <a:solidFill>
                  <a:schemeClr val="tx1"/>
                </a:solidFill>
                <a:effectLst/>
                <a:latin typeface="+mn-lt"/>
                <a:ea typeface="+mn-ea"/>
                <a:cs typeface="+mn-cs"/>
              </a:rPr>
              <a:t>做各种回归</a:t>
            </a:r>
          </a:p>
          <a:p>
            <a:r>
              <a:rPr lang="zh-CN" altLang="en-US" sz="1100" b="0" i="0" kern="1200" dirty="0">
                <a:solidFill>
                  <a:schemeClr val="tx1"/>
                </a:solidFill>
                <a:effectLst/>
                <a:latin typeface="+mn-lt"/>
                <a:ea typeface="+mn-ea"/>
                <a:cs typeface="+mn-cs"/>
              </a:rPr>
              <a:t>基本回归：线性、决策树、</a:t>
            </a:r>
            <a:r>
              <a:rPr lang="en-US" altLang="zh-CN" sz="1100" b="0" i="0" kern="1200" dirty="0">
                <a:solidFill>
                  <a:schemeClr val="tx1"/>
                </a:solidFill>
                <a:effectLst/>
                <a:latin typeface="+mn-lt"/>
                <a:ea typeface="+mn-ea"/>
                <a:cs typeface="+mn-cs"/>
              </a:rPr>
              <a:t>SVM</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KNN</a:t>
            </a:r>
            <a:r>
              <a:rPr lang="zh-CN" altLang="en-US" sz="1100" b="0" i="0" kern="1200" dirty="0">
                <a:solidFill>
                  <a:schemeClr val="tx1"/>
                </a:solidFill>
                <a:effectLst/>
                <a:latin typeface="+mn-lt"/>
                <a:ea typeface="+mn-ea"/>
                <a:cs typeface="+mn-cs"/>
              </a:rPr>
              <a:t>最近邻算法</a:t>
            </a:r>
            <a:endParaRPr lang="en-US" altLang="zh-CN" sz="1100" b="0" i="0" kern="1200" dirty="0">
              <a:solidFill>
                <a:schemeClr val="tx1"/>
              </a:solidFill>
              <a:effectLst/>
              <a:latin typeface="+mn-lt"/>
              <a:ea typeface="+mn-ea"/>
              <a:cs typeface="+mn-cs"/>
            </a:endParaRPr>
          </a:p>
          <a:p>
            <a:r>
              <a:rPr lang="zh-CN" altLang="en-US" sz="1100" b="0" i="0" kern="1200" dirty="0">
                <a:solidFill>
                  <a:schemeClr val="tx1"/>
                </a:solidFill>
                <a:effectLst/>
                <a:latin typeface="+mn-lt"/>
                <a:ea typeface="+mn-ea"/>
                <a:cs typeface="+mn-cs"/>
              </a:rPr>
              <a:t>集成方法：随机森林、</a:t>
            </a:r>
            <a:r>
              <a:rPr lang="en-US" altLang="zh-CN" sz="1100" b="0" i="0" kern="1200" dirty="0" err="1">
                <a:solidFill>
                  <a:schemeClr val="tx1"/>
                </a:solidFill>
                <a:effectLst/>
                <a:latin typeface="+mn-lt"/>
                <a:ea typeface="+mn-ea"/>
                <a:cs typeface="+mn-cs"/>
              </a:rPr>
              <a:t>Adaboost</a:t>
            </a:r>
            <a:r>
              <a:rPr lang="zh-CN" altLang="en-US" sz="1100" b="0" i="0" kern="1200" dirty="0">
                <a:solidFill>
                  <a:schemeClr val="tx1"/>
                </a:solidFill>
                <a:effectLst/>
                <a:latin typeface="+mn-lt"/>
                <a:ea typeface="+mn-ea"/>
                <a:cs typeface="+mn-cs"/>
              </a:rPr>
              <a:t>、</a:t>
            </a:r>
            <a:r>
              <a:rPr lang="en-US" altLang="zh-CN" sz="1100" b="0" i="0" kern="1200" dirty="0" err="1">
                <a:solidFill>
                  <a:schemeClr val="tx1"/>
                </a:solidFill>
                <a:effectLst/>
                <a:latin typeface="+mn-lt"/>
                <a:ea typeface="+mn-ea"/>
                <a:cs typeface="+mn-cs"/>
              </a:rPr>
              <a:t>GradientBoosting</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Bagging</a:t>
            </a:r>
            <a:r>
              <a:rPr lang="zh-CN" altLang="en-US" sz="1100" b="0" i="0" kern="1200" dirty="0">
                <a:solidFill>
                  <a:schemeClr val="tx1"/>
                </a:solidFill>
                <a:effectLst/>
                <a:latin typeface="+mn-lt"/>
                <a:ea typeface="+mn-ea"/>
                <a:cs typeface="+mn-cs"/>
              </a:rPr>
              <a:t>、</a:t>
            </a:r>
            <a:r>
              <a:rPr lang="en-US" altLang="zh-CN" sz="1100" b="0" i="0" kern="1200" dirty="0" err="1">
                <a:solidFill>
                  <a:schemeClr val="tx1"/>
                </a:solidFill>
                <a:effectLst/>
                <a:latin typeface="+mn-lt"/>
                <a:ea typeface="+mn-ea"/>
                <a:cs typeface="+mn-cs"/>
              </a:rPr>
              <a:t>ExtraTrees</a:t>
            </a:r>
            <a:r>
              <a:rPr lang="zh-CN" altLang="en-US" sz="1100" b="0" i="0" kern="1200" dirty="0">
                <a:solidFill>
                  <a:schemeClr val="tx1"/>
                </a:solidFill>
                <a:effectLst/>
                <a:latin typeface="+mn-lt"/>
                <a:ea typeface="+mn-ea"/>
                <a:cs typeface="+mn-cs"/>
              </a:rPr>
              <a:t>极端随机树回归</a:t>
            </a:r>
            <a:endParaRPr lang="en-US" altLang="zh-CN" sz="1100" b="0" i="0" kern="1200" dirty="0">
              <a:solidFill>
                <a:schemeClr val="tx1"/>
              </a:solidFill>
              <a:effectLst/>
              <a:latin typeface="+mn-lt"/>
              <a:ea typeface="+mn-ea"/>
              <a:cs typeface="+mn-cs"/>
            </a:endParaRPr>
          </a:p>
          <a:p>
            <a:r>
              <a:rPr lang="zh-CN" altLang="en-US" sz="1100" b="0" i="0" kern="1200" dirty="0">
                <a:solidFill>
                  <a:schemeClr val="tx1"/>
                </a:solidFill>
                <a:effectLst/>
                <a:latin typeface="+mn-lt"/>
                <a:ea typeface="+mn-ea"/>
                <a:cs typeface="+mn-cs"/>
              </a:rPr>
              <a:t>在这组数据下还是线性算法的拟合度最好</a:t>
            </a:r>
            <a:endParaRPr lang="en-US" altLang="zh-CN" sz="11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r>
              <a:rPr lang="zh-CN" altLang="en-US" dirty="0">
                <a:solidFill>
                  <a:schemeClr val="bg2">
                    <a:lumMod val="50000"/>
                  </a:schemeClr>
                </a:solidFill>
                <a:cs typeface="+mn-ea"/>
              </a:rPr>
              <a:t>，使用决策树的成本是训练数据的对数级</a:t>
            </a:r>
            <a:endParaRPr lang="en-US" altLang="zh-CN" sz="1100" b="0" i="0" kern="1200" dirty="0">
              <a:solidFill>
                <a:schemeClr val="tx1"/>
              </a:solidFill>
              <a:effectLst/>
              <a:latin typeface="+mn-lt"/>
              <a:ea typeface="+mn-ea"/>
              <a:cs typeface="+mn-cs"/>
            </a:endParaRPr>
          </a:p>
          <a:p>
            <a:r>
              <a:rPr lang="zh-CN" altLang="en-US" sz="1100" b="0" i="0" kern="1200" dirty="0">
                <a:solidFill>
                  <a:schemeClr val="tx1"/>
                </a:solidFill>
                <a:effectLst/>
                <a:latin typeface="+mn-lt"/>
                <a:ea typeface="+mn-ea"/>
                <a:cs typeface="+mn-cs"/>
              </a:rPr>
              <a:t>最近邻算法</a:t>
            </a:r>
            <a:endParaRPr lang="en-US" altLang="zh-CN" sz="1100" b="0" i="0" kern="1200" dirty="0">
              <a:solidFill>
                <a:schemeClr val="tx1"/>
              </a:solidFill>
              <a:effectLst/>
              <a:latin typeface="+mn-lt"/>
              <a:ea typeface="+mn-ea"/>
              <a:cs typeface="+mn-cs"/>
            </a:endParaRPr>
          </a:p>
          <a:p>
            <a:r>
              <a:rPr lang="zh-CN" altLang="en-US" dirty="0"/>
              <a:t>针对这些情况要分别处理</a:t>
            </a:r>
            <a:r>
              <a:rPr lang="en-US" altLang="zh-CN" dirty="0"/>
              <a:t>:</a:t>
            </a:r>
            <a:r>
              <a:rPr lang="zh-CN" altLang="en-US" dirty="0">
                <a:solidFill>
                  <a:schemeClr val="bg2">
                    <a:lumMod val="50000"/>
                  </a:schemeClr>
                </a:solidFill>
                <a:cs typeface="+mn-ea"/>
              </a:rPr>
              <a:t>退款退货详情</a:t>
            </a:r>
            <a:r>
              <a:rPr lang="en-US" altLang="zh-CN" dirty="0">
                <a:solidFill>
                  <a:schemeClr val="bg2">
                    <a:lumMod val="50000"/>
                  </a:schemeClr>
                </a:solidFill>
                <a:cs typeface="+mn-ea"/>
              </a:rPr>
              <a:t>——</a:t>
            </a:r>
            <a:r>
              <a:rPr lang="zh-CN" altLang="en-US" dirty="0">
                <a:solidFill>
                  <a:schemeClr val="bg2">
                    <a:lumMod val="50000"/>
                  </a:schemeClr>
                </a:solidFill>
                <a:cs typeface="+mn-ea"/>
              </a:rPr>
              <a:t>退货成功后展示用户的退款评价、时间、和商品信息；退款不退货详情：仅退款成功，则展示订单的退款时间即可。无需展示商品评价信息。</a:t>
            </a:r>
          </a:p>
          <a:p>
            <a:r>
              <a:rPr lang="zh-CN" altLang="en-US" dirty="0">
                <a:solidFill>
                  <a:schemeClr val="bg2">
                    <a:lumMod val="50000"/>
                  </a:schemeClr>
                </a:solidFill>
                <a:cs typeface="+mn-ea"/>
              </a:rPr>
              <a:t>退货发起</a:t>
            </a:r>
            <a:r>
              <a:rPr lang="en-US" altLang="zh-CN" dirty="0">
                <a:solidFill>
                  <a:schemeClr val="bg2">
                    <a:lumMod val="50000"/>
                  </a:schemeClr>
                </a:solidFill>
                <a:cs typeface="+mn-ea"/>
              </a:rPr>
              <a:t>——</a:t>
            </a:r>
            <a:r>
              <a:rPr lang="zh-CN" altLang="en-US" dirty="0">
                <a:solidFill>
                  <a:schemeClr val="bg2">
                    <a:lumMod val="50000"/>
                  </a:schemeClr>
                </a:solidFill>
                <a:cs typeface="+mn-ea"/>
              </a:rPr>
              <a:t>用户发起退货后，展示退货地址、倒计时时间信息。同时展示协商记录和商品信息。退货确认</a:t>
            </a:r>
            <a:r>
              <a:rPr lang="en-US" altLang="zh-CN" dirty="0">
                <a:solidFill>
                  <a:schemeClr val="bg2">
                    <a:lumMod val="50000"/>
                  </a:schemeClr>
                </a:solidFill>
                <a:cs typeface="+mn-ea"/>
              </a:rPr>
              <a:t>——</a:t>
            </a:r>
            <a:r>
              <a:rPr lang="zh-CN" altLang="en-US" dirty="0">
                <a:solidFill>
                  <a:schemeClr val="bg2">
                    <a:lumMod val="50000"/>
                  </a:schemeClr>
                </a:solidFill>
                <a:cs typeface="+mn-ea"/>
              </a:rPr>
              <a:t>用户发货成功后，展示平台退货确认信息和倒计时时间</a:t>
            </a:r>
            <a:endParaRPr lang="zh-CN" altLang="en-US" dirty="0"/>
          </a:p>
        </p:txBody>
      </p:sp>
      <p:sp>
        <p:nvSpPr>
          <p:cNvPr id="4" name="页眉占位符 3"/>
          <p:cNvSpPr>
            <a:spLocks noGrp="1"/>
          </p:cNvSpPr>
          <p:nvPr>
            <p:ph type="hdr" sz="quarter"/>
          </p:nvPr>
        </p:nvSpPr>
        <p:spPr/>
        <p:txBody>
          <a:bodyPr/>
          <a:lstStyle/>
          <a:p>
            <a:r>
              <a:rPr lang="zh-CN" altLang="en-US"/>
              <a:t>课程名称</a:t>
            </a:r>
            <a:endParaRPr lang="zh-CN" altLang="en-US" dirty="0"/>
          </a:p>
        </p:txBody>
      </p:sp>
      <p:sp>
        <p:nvSpPr>
          <p:cNvPr id="5" name="页脚占位符 4"/>
          <p:cNvSpPr>
            <a:spLocks noGrp="1"/>
          </p:cNvSpPr>
          <p:nvPr>
            <p:ph type="ftr" sz="quarter" idx="4"/>
          </p:nvPr>
        </p:nvSpPr>
        <p:spPr/>
        <p:txBody>
          <a:bodyPr/>
          <a:lstStyle/>
          <a:p>
            <a:pPr>
              <a:defRPr/>
            </a:pPr>
            <a:r>
              <a:rPr lang="zh-CN" altLang="en-US"/>
              <a:t>华为技术有限公司  版权所有  未经许可不得扩散</a:t>
            </a:r>
            <a:endParaRPr lang="zh-CN" altLang="en-US" dirty="0"/>
          </a:p>
        </p:txBody>
      </p:sp>
    </p:spTree>
    <p:extLst>
      <p:ext uri="{BB962C8B-B14F-4D97-AF65-F5344CB8AC3E}">
        <p14:creationId xmlns:p14="http://schemas.microsoft.com/office/powerpoint/2010/main" val="345137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zh-CN" altLang="en-US"/>
              <a:t>华为技术有限公司  版权所有  未经许可不得扩散</a:t>
            </a:r>
            <a:endParaRPr lang="zh-CN" altLang="en-US" dirty="0"/>
          </a:p>
        </p:txBody>
      </p:sp>
      <p:sp>
        <p:nvSpPr>
          <p:cNvPr id="5" name="页眉占位符 4"/>
          <p:cNvSpPr>
            <a:spLocks noGrp="1"/>
          </p:cNvSpPr>
          <p:nvPr>
            <p:ph type="hdr" sz="quarter" idx="11"/>
          </p:nvPr>
        </p:nvSpPr>
        <p:spPr/>
        <p:txBody>
          <a:bodyPr/>
          <a:lstStyle/>
          <a:p>
            <a:r>
              <a:rPr lang="zh-CN" altLang="en-US"/>
              <a:t>课程名称</a:t>
            </a:r>
          </a:p>
        </p:txBody>
      </p:sp>
    </p:spTree>
    <p:extLst>
      <p:ext uri="{BB962C8B-B14F-4D97-AF65-F5344CB8AC3E}">
        <p14:creationId xmlns:p14="http://schemas.microsoft.com/office/powerpoint/2010/main" val="7797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61B5985-556A-49F3-838C-BA9A2AB6D98C}"/>
              </a:ext>
            </a:extLst>
          </p:cNvPr>
          <p:cNvSpPr>
            <a:spLocks noGrp="1"/>
          </p:cNvSpPr>
          <p:nvPr>
            <p:ph type="body" idx="1"/>
          </p:nvPr>
        </p:nvSpPr>
        <p:spPr/>
        <p:txBody>
          <a:bodyPr/>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lang="zh-CN" altLang="en-US" dirty="0"/>
              <a:t>首先是学习总结部分 我们的实践课主要分为</a:t>
            </a:r>
            <a:r>
              <a:rPr lang="en-US" altLang="zh-CN" dirty="0"/>
              <a:t>5</a:t>
            </a:r>
            <a:r>
              <a:rPr lang="zh-CN" altLang="en-US" dirty="0"/>
              <a:t>个关卡进行 所以我根据这五个关卡的顺序进行一下总结 其中第一个关卡</a:t>
            </a:r>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F419B5F-FD7A-461C-A528-CBF111F751F0}"/>
              </a:ext>
            </a:extLst>
          </p:cNvPr>
          <p:cNvSpPr>
            <a:spLocks noGrp="1"/>
          </p:cNvSpPr>
          <p:nvPr>
            <p:ph type="body" idx="1"/>
          </p:nvPr>
        </p:nvSpPr>
        <p:spPr/>
        <p:txBody>
          <a:bodyPr/>
          <a:lstStyle/>
          <a:p>
            <a:r>
              <a:rPr lang="zh-CN" altLang="en-US" sz="1100" kern="1200" dirty="0">
                <a:solidFill>
                  <a:schemeClr val="tx1"/>
                </a:solidFill>
                <a:effectLst/>
                <a:latin typeface="+mn-lt"/>
                <a:ea typeface="+mn-ea"/>
                <a:cs typeface="+mn-cs"/>
              </a:rPr>
              <a:t>由于鲲鹏平台和</a:t>
            </a:r>
            <a:r>
              <a:rPr lang="en-US" altLang="zh-CN" sz="1100" kern="1200" dirty="0">
                <a:solidFill>
                  <a:schemeClr val="tx1"/>
                </a:solidFill>
                <a:effectLst/>
                <a:latin typeface="+mn-lt"/>
                <a:ea typeface="+mn-ea"/>
                <a:cs typeface="+mn-cs"/>
              </a:rPr>
              <a:t>x86</a:t>
            </a:r>
            <a:r>
              <a:rPr lang="zh-CN" altLang="en-US" sz="1100" kern="1200" dirty="0">
                <a:solidFill>
                  <a:schemeClr val="tx1"/>
                </a:solidFill>
                <a:effectLst/>
                <a:latin typeface="+mn-lt"/>
                <a:ea typeface="+mn-ea"/>
                <a:cs typeface="+mn-cs"/>
              </a:rPr>
              <a:t>平台的架构不同 需要</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鲲鹏</a:t>
            </a:r>
            <a:r>
              <a:rPr lang="en-US" altLang="zh-CN" sz="1100" kern="1200" dirty="0">
                <a:solidFill>
                  <a:schemeClr val="tx1"/>
                </a:solidFill>
                <a:effectLst/>
                <a:latin typeface="+mn-lt"/>
                <a:ea typeface="+mn-ea"/>
                <a:cs typeface="+mn-cs"/>
              </a:rPr>
              <a:t>ECS</a:t>
            </a:r>
            <a:r>
              <a:rPr lang="zh-CN" altLang="en-US" sz="1100" kern="1200" dirty="0">
                <a:solidFill>
                  <a:schemeClr val="tx1"/>
                </a:solidFill>
                <a:effectLst/>
                <a:latin typeface="+mn-lt"/>
                <a:ea typeface="+mn-ea"/>
                <a:cs typeface="+mn-cs"/>
              </a:rPr>
              <a:t>服务器部署华为鲲鹏代码迁移工具，部署自建</a:t>
            </a:r>
            <a:r>
              <a:rPr lang="en-US" altLang="zh-CN" sz="1100" kern="1200" dirty="0">
                <a:solidFill>
                  <a:schemeClr val="tx1"/>
                </a:solidFill>
                <a:effectLst/>
                <a:latin typeface="+mn-lt"/>
                <a:ea typeface="+mn-ea"/>
                <a:cs typeface="+mn-cs"/>
              </a:rPr>
              <a:t>MySQL</a:t>
            </a:r>
            <a:r>
              <a:rPr lang="zh-CN" altLang="en-US" sz="1100" kern="1200" dirty="0">
                <a:solidFill>
                  <a:schemeClr val="tx1"/>
                </a:solidFill>
                <a:effectLst/>
                <a:latin typeface="+mn-lt"/>
                <a:ea typeface="+mn-ea"/>
                <a:cs typeface="+mn-cs"/>
              </a:rPr>
              <a:t>，部署轻商城</a:t>
            </a:r>
            <a:r>
              <a:rPr lang="en-US" altLang="zh-CN" sz="1100" kern="1200" dirty="0" err="1">
                <a:solidFill>
                  <a:schemeClr val="tx1"/>
                </a:solidFill>
                <a:effectLst/>
                <a:latin typeface="+mn-lt"/>
                <a:ea typeface="+mn-ea"/>
                <a:cs typeface="+mn-cs"/>
              </a:rPr>
              <a:t>litemall</a:t>
            </a:r>
            <a:r>
              <a:rPr lang="zh-CN" altLang="en-US" sz="1100" kern="1200" dirty="0">
                <a:solidFill>
                  <a:schemeClr val="tx1"/>
                </a:solidFill>
                <a:effectLst/>
                <a:latin typeface="+mn-lt"/>
                <a:ea typeface="+mn-ea"/>
                <a:cs typeface="+mn-cs"/>
              </a:rPr>
              <a:t>系统</a:t>
            </a:r>
            <a:endParaRPr lang="en-US" altLang="zh-CN" sz="1100" kern="1200" dirty="0">
              <a:solidFill>
                <a:schemeClr val="tx1"/>
              </a:solidFill>
              <a:effectLst/>
              <a:latin typeface="+mn-lt"/>
              <a:ea typeface="+mn-ea"/>
              <a:cs typeface="+mn-cs"/>
            </a:endParaRPr>
          </a:p>
          <a:p>
            <a:pPr marL="0" marR="0" lvl="0" indent="0" algn="l" defTabSz="914400" rtl="0" eaLnBrk="1" fontAlgn="auto" latinLnBrk="0" hangingPunct="1">
              <a:lnSpc>
                <a:spcPct val="130000"/>
              </a:lnSpc>
              <a:spcBef>
                <a:spcPts val="0"/>
              </a:spcBef>
              <a:spcAft>
                <a:spcPts val="0"/>
              </a:spcAft>
              <a:buClrTx/>
              <a:buSzPct val="60000"/>
              <a:buFont typeface="Wingdings" panose="05000000000000000000" pitchFamily="2" charset="2"/>
              <a:buNone/>
              <a:tabLst/>
              <a:defRPr/>
            </a:pPr>
            <a:r>
              <a:rPr lang="zh-CN" altLang="en-US" sz="1100" kern="1200" dirty="0">
                <a:solidFill>
                  <a:schemeClr val="tx1"/>
                </a:solidFill>
                <a:effectLst/>
                <a:latin typeface="+mn-lt"/>
                <a:ea typeface="+mn-ea"/>
                <a:cs typeface="+mn-cs"/>
              </a:rPr>
              <a:t>得到</a:t>
            </a:r>
            <a:r>
              <a:rPr lang="en-US" altLang="zh-CN" sz="1100" kern="1200" dirty="0">
                <a:solidFill>
                  <a:schemeClr val="tx1"/>
                </a:solidFill>
                <a:effectLst/>
                <a:latin typeface="+mn-lt"/>
                <a:ea typeface="+mn-ea"/>
                <a:cs typeface="+mn-cs"/>
              </a:rPr>
              <a:t>MySQL</a:t>
            </a:r>
            <a:r>
              <a:rPr lang="zh-CN" altLang="en-US" sz="1100" kern="1200" dirty="0">
                <a:solidFill>
                  <a:schemeClr val="tx1"/>
                </a:solidFill>
                <a:effectLst/>
                <a:latin typeface="+mn-lt"/>
                <a:ea typeface="+mn-ea"/>
                <a:cs typeface="+mn-cs"/>
              </a:rPr>
              <a:t>源码迁移报告和迁移建议 从而编译安装和配置 </a:t>
            </a:r>
            <a:r>
              <a:rPr lang="en-US" altLang="zh-CN" sz="1100" kern="1200" dirty="0">
                <a:solidFill>
                  <a:schemeClr val="tx1"/>
                </a:solidFill>
                <a:effectLst/>
                <a:latin typeface="+mn-lt"/>
                <a:ea typeface="+mn-ea"/>
                <a:cs typeface="+mn-cs"/>
              </a:rPr>
              <a:t>MySQL</a:t>
            </a:r>
            <a:endParaRPr lang="zh-CN" altLang="en-US" sz="1100" kern="1200" dirty="0">
              <a:solidFill>
                <a:schemeClr val="tx1"/>
              </a:solidFill>
              <a:effectLst/>
              <a:latin typeface="+mn-lt"/>
              <a:ea typeface="+mn-ea"/>
              <a:cs typeface="+mn-cs"/>
            </a:endParaRPr>
          </a:p>
          <a:p>
            <a:pPr marL="0" indent="0">
              <a:buNone/>
            </a:pPr>
            <a:endParaRPr lang="en-US"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x86</a:t>
            </a:r>
            <a:r>
              <a:rPr lang="zh-CN" altLang="en-US" sz="1100" kern="1200" dirty="0">
                <a:solidFill>
                  <a:schemeClr val="tx1"/>
                </a:solidFill>
                <a:effectLst/>
                <a:latin typeface="+mn-lt"/>
                <a:ea typeface="+mn-ea"/>
                <a:cs typeface="+mn-cs"/>
              </a:rPr>
              <a:t>用于部署</a:t>
            </a:r>
            <a:r>
              <a:rPr lang="en-US" altLang="zh-CN" sz="1100" kern="1200" dirty="0" err="1">
                <a:solidFill>
                  <a:schemeClr val="tx1"/>
                </a:solidFill>
                <a:effectLst/>
                <a:latin typeface="+mn-lt"/>
                <a:ea typeface="+mn-ea"/>
                <a:cs typeface="+mn-cs"/>
              </a:rPr>
              <a:t>litemall</a:t>
            </a:r>
            <a:r>
              <a:rPr lang="zh-CN" altLang="en-US" sz="1100" kern="1200" dirty="0">
                <a:solidFill>
                  <a:schemeClr val="tx1"/>
                </a:solidFill>
                <a:effectLst/>
                <a:latin typeface="+mn-lt"/>
                <a:ea typeface="+mn-ea"/>
                <a:cs typeface="+mn-cs"/>
              </a:rPr>
              <a:t>后端服务，连接到鲲鹏云服务器自建</a:t>
            </a:r>
            <a:r>
              <a:rPr lang="en-US" altLang="zh-CN" sz="1100" kern="1200" dirty="0">
                <a:solidFill>
                  <a:schemeClr val="tx1"/>
                </a:solidFill>
                <a:effectLst/>
                <a:latin typeface="+mn-lt"/>
                <a:ea typeface="+mn-ea"/>
                <a:cs typeface="+mn-cs"/>
              </a:rPr>
              <a:t>MySQL</a:t>
            </a:r>
          </a:p>
          <a:p>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最后讲前端和后端都迁移到华为鲲鹏服务器</a:t>
            </a:r>
            <a:endParaRPr lang="en-US" altLang="zh-CN" sz="1100" kern="1200" dirty="0">
              <a:solidFill>
                <a:schemeClr val="tx1"/>
              </a:solidFill>
              <a:effectLst/>
              <a:latin typeface="+mn-lt"/>
              <a:ea typeface="+mn-ea"/>
              <a:cs typeface="+mn-cs"/>
            </a:endParaRPr>
          </a:p>
          <a:p>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实现对轻商城的前端平台访问和后台管理访问</a:t>
            </a:r>
            <a:endParaRPr lang="zh-CN" altLang="en-US"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281E6F7-EF7E-48E1-92C9-32B1549FB94B}"/>
              </a:ext>
            </a:extLst>
          </p:cNvPr>
          <p:cNvSpPr>
            <a:spLocks noGrp="1"/>
          </p:cNvSpPr>
          <p:nvPr>
            <p:ph type="body" idx="1"/>
          </p:nvPr>
        </p:nvSpPr>
        <p:spPr/>
        <p:txBody>
          <a:bodyPr/>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lang="zh-CN" altLang="en-US" sz="1100" b="0" dirty="0">
                <a:solidFill>
                  <a:schemeClr val="tx1">
                    <a:lumMod val="85000"/>
                    <a:lumOff val="15000"/>
                  </a:schemeClr>
                </a:solidFill>
                <a:cs typeface="+mn-ea"/>
                <a:sym typeface="+mn-lt"/>
              </a:rPr>
              <a:t>第二部分是</a:t>
            </a:r>
            <a:r>
              <a:rPr lang="en-US" altLang="zh-CN" sz="1100" b="0" dirty="0" err="1">
                <a:solidFill>
                  <a:schemeClr val="tx1">
                    <a:lumMod val="85000"/>
                    <a:lumOff val="15000"/>
                  </a:schemeClr>
                </a:solidFill>
                <a:cs typeface="+mn-ea"/>
                <a:sym typeface="+mn-lt"/>
              </a:rPr>
              <a:t>Litemall</a:t>
            </a:r>
            <a:r>
              <a:rPr lang="zh-CN" altLang="en-US" sz="1100" b="0" dirty="0">
                <a:solidFill>
                  <a:schemeClr val="tx1">
                    <a:lumMod val="85000"/>
                    <a:lumOff val="15000"/>
                  </a:schemeClr>
                </a:solidFill>
                <a:cs typeface="+mn-ea"/>
                <a:sym typeface="+mn-lt"/>
              </a:rPr>
              <a:t>项目中华为云数据库设计以及优化开发</a:t>
            </a:r>
          </a:p>
          <a:p>
            <a:endParaRPr lang="zh-CN" altLang="en-US" b="0"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65526F5-CD5E-45B7-A844-09A7284DF1E6}"/>
              </a:ext>
            </a:extLst>
          </p:cNvPr>
          <p:cNvSpPr>
            <a:spLocks noGrp="1"/>
          </p:cNvSpPr>
          <p:nvPr>
            <p:ph type="body" idx="1"/>
          </p:nvPr>
        </p:nvSpPr>
        <p:spPr/>
        <p:txBody>
          <a:bodyPr/>
          <a:lstStyle/>
          <a:p>
            <a:r>
              <a:rPr lang="zh-CN" altLang="en-US" dirty="0"/>
              <a:t>新建了一个视频类目 到上架泰山服务器商品 看到商品页面和详情</a:t>
            </a:r>
            <a:endParaRPr lang="en-US" altLang="zh-CN" dirty="0"/>
          </a:p>
          <a:p>
            <a:pPr marL="0" indent="0">
              <a:buNone/>
            </a:pPr>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EB97E5F-BB6A-4EF7-AF2C-81D05F85000B}"/>
              </a:ext>
            </a:extLst>
          </p:cNvPr>
          <p:cNvSpPr>
            <a:spLocks noGrp="1"/>
          </p:cNvSpPr>
          <p:nvPr>
            <p:ph type="body" idx="1"/>
          </p:nvPr>
        </p:nvSpPr>
        <p:spPr/>
        <p:txBody>
          <a:bodyPr/>
          <a:lstStyle/>
          <a:p>
            <a:r>
              <a:rPr lang="zh-CN" altLang="en-US" dirty="0"/>
              <a:t>对数据库进行优化，前面我们已经知道建立主键索引可以提高查询速度，</a:t>
            </a:r>
            <a:endParaRPr lang="en-US" altLang="zh-CN" dirty="0"/>
          </a:p>
          <a:p>
            <a:r>
              <a:rPr lang="zh-CN" altLang="en-US" sz="1100" kern="1200" dirty="0">
                <a:solidFill>
                  <a:schemeClr val="tx1"/>
                </a:solidFill>
                <a:effectLst/>
                <a:latin typeface="+mn-lt"/>
                <a:ea typeface="+mn-ea"/>
                <a:cs typeface="+mn-cs"/>
              </a:rPr>
              <a:t>那么在没有索引也未分区之前查询语句的消耗时间为</a:t>
            </a:r>
            <a:r>
              <a:rPr lang="en-US" altLang="zh-CN" sz="1100" kern="1200" dirty="0">
                <a:solidFill>
                  <a:schemeClr val="tx1"/>
                </a:solidFill>
                <a:effectLst/>
                <a:latin typeface="+mn-lt"/>
                <a:ea typeface="+mn-ea"/>
                <a:cs typeface="+mn-cs"/>
              </a:rPr>
              <a:t>62ms</a:t>
            </a:r>
            <a:r>
              <a:rPr lang="zh-CN" altLang="en-US" sz="1100" kern="1200" dirty="0">
                <a:solidFill>
                  <a:schemeClr val="tx1"/>
                </a:solidFill>
                <a:effectLst/>
                <a:latin typeface="+mn-lt"/>
                <a:ea typeface="+mn-ea"/>
                <a:cs typeface="+mn-cs"/>
              </a:rPr>
              <a:t>，用</a:t>
            </a:r>
            <a:r>
              <a:rPr lang="en-US" altLang="zh-CN" sz="1100" kern="1200" dirty="0">
                <a:solidFill>
                  <a:schemeClr val="tx1"/>
                </a:solidFill>
                <a:effectLst/>
                <a:latin typeface="+mn-lt"/>
                <a:ea typeface="+mn-ea"/>
                <a:cs typeface="+mn-cs"/>
              </a:rPr>
              <a:t>HASH</a:t>
            </a:r>
            <a:r>
              <a:rPr lang="zh-CN" altLang="en-US" sz="1100" kern="1200" dirty="0">
                <a:solidFill>
                  <a:schemeClr val="tx1"/>
                </a:solidFill>
                <a:effectLst/>
                <a:latin typeface="+mn-lt"/>
                <a:ea typeface="+mn-ea"/>
                <a:cs typeface="+mn-cs"/>
              </a:rPr>
              <a:t>方法分区之后查询时间为</a:t>
            </a:r>
            <a:r>
              <a:rPr lang="en-US" altLang="zh-CN" sz="1100" kern="1200" dirty="0">
                <a:solidFill>
                  <a:schemeClr val="tx1"/>
                </a:solidFill>
                <a:effectLst/>
                <a:latin typeface="+mn-lt"/>
                <a:ea typeface="+mn-ea"/>
                <a:cs typeface="+mn-cs"/>
              </a:rPr>
              <a:t>16ms</a:t>
            </a:r>
            <a:r>
              <a:rPr lang="zh-CN" altLang="en-US" sz="1100" kern="1200" dirty="0">
                <a:solidFill>
                  <a:schemeClr val="tx1"/>
                </a:solidFill>
                <a:effectLst/>
                <a:latin typeface="+mn-lt"/>
                <a:ea typeface="+mn-ea"/>
                <a:cs typeface="+mn-cs"/>
              </a:rPr>
              <a:t>，用</a:t>
            </a:r>
            <a:r>
              <a:rPr lang="en-US" altLang="zh-CN" sz="1100" kern="1200" dirty="0">
                <a:solidFill>
                  <a:schemeClr val="tx1"/>
                </a:solidFill>
                <a:effectLst/>
                <a:latin typeface="+mn-lt"/>
                <a:ea typeface="+mn-ea"/>
                <a:cs typeface="+mn-cs"/>
              </a:rPr>
              <a:t>RANGE</a:t>
            </a:r>
            <a:r>
              <a:rPr lang="zh-CN" altLang="en-US" sz="1100" kern="1200" dirty="0">
                <a:solidFill>
                  <a:schemeClr val="tx1"/>
                </a:solidFill>
                <a:effectLst/>
                <a:latin typeface="+mn-lt"/>
                <a:ea typeface="+mn-ea"/>
                <a:cs typeface="+mn-cs"/>
              </a:rPr>
              <a:t>方法分区之后查询时间为</a:t>
            </a:r>
            <a:r>
              <a:rPr lang="en-US" altLang="zh-CN" sz="1100" kern="1200" dirty="0">
                <a:solidFill>
                  <a:schemeClr val="tx1"/>
                </a:solidFill>
                <a:effectLst/>
                <a:latin typeface="+mn-lt"/>
                <a:ea typeface="+mn-ea"/>
                <a:cs typeface="+mn-cs"/>
              </a:rPr>
              <a:t>17ms</a:t>
            </a:r>
            <a:r>
              <a:rPr lang="zh-CN" altLang="en-US" sz="1100" kern="1200" dirty="0">
                <a:solidFill>
                  <a:schemeClr val="tx1"/>
                </a:solidFill>
                <a:effectLst/>
                <a:latin typeface="+mn-lt"/>
                <a:ea typeface="+mn-ea"/>
                <a:cs typeface="+mn-cs"/>
              </a:rPr>
              <a:t>，</a:t>
            </a:r>
            <a:r>
              <a:rPr lang="en-US" altLang="zh-CN" sz="1100" kern="1200" dirty="0">
                <a:solidFill>
                  <a:schemeClr val="tx1"/>
                </a:solidFill>
                <a:effectLst/>
                <a:latin typeface="+mn-lt"/>
                <a:ea typeface="+mn-ea"/>
                <a:cs typeface="+mn-cs"/>
              </a:rPr>
              <a:t>HASH</a:t>
            </a:r>
            <a:r>
              <a:rPr lang="zh-CN" altLang="en-US" sz="1100" kern="1200" dirty="0">
                <a:solidFill>
                  <a:schemeClr val="tx1"/>
                </a:solidFill>
                <a:effectLst/>
                <a:latin typeface="+mn-lt"/>
                <a:ea typeface="+mn-ea"/>
                <a:cs typeface="+mn-cs"/>
              </a:rPr>
              <a:t>和</a:t>
            </a:r>
            <a:r>
              <a:rPr lang="en-US" altLang="zh-CN" sz="1100" kern="1200" dirty="0">
                <a:solidFill>
                  <a:schemeClr val="tx1"/>
                </a:solidFill>
                <a:effectLst/>
                <a:latin typeface="+mn-lt"/>
                <a:ea typeface="+mn-ea"/>
                <a:cs typeface="+mn-cs"/>
              </a:rPr>
              <a:t>RANGE</a:t>
            </a:r>
            <a:r>
              <a:rPr lang="zh-CN" altLang="en-US" sz="1100" kern="1200" dirty="0">
                <a:solidFill>
                  <a:schemeClr val="tx1"/>
                </a:solidFill>
                <a:effectLst/>
                <a:latin typeface="+mn-lt"/>
                <a:ea typeface="+mn-ea"/>
                <a:cs typeface="+mn-cs"/>
              </a:rPr>
              <a:t>分区后的查询速度都有明显提升。</a:t>
            </a:r>
          </a:p>
          <a:p>
            <a:r>
              <a:rPr lang="en-US" altLang="zh-CN" sz="1100" kern="1200" dirty="0">
                <a:solidFill>
                  <a:schemeClr val="tx1"/>
                </a:solidFill>
                <a:effectLst/>
                <a:latin typeface="+mn-lt"/>
                <a:ea typeface="+mn-ea"/>
                <a:cs typeface="+mn-cs"/>
              </a:rPr>
              <a:t>HASH </a:t>
            </a:r>
            <a:r>
              <a:rPr lang="zh-CN" altLang="en-US" sz="1100" kern="1200" dirty="0">
                <a:solidFill>
                  <a:schemeClr val="tx1"/>
                </a:solidFill>
                <a:effectLst/>
                <a:latin typeface="+mn-lt"/>
                <a:ea typeface="+mn-ea"/>
                <a:cs typeface="+mn-cs"/>
              </a:rPr>
              <a:t>分区和 </a:t>
            </a:r>
            <a:r>
              <a:rPr lang="en-US" altLang="zh-CN" sz="1100" kern="1200" dirty="0">
                <a:solidFill>
                  <a:schemeClr val="tx1"/>
                </a:solidFill>
                <a:effectLst/>
                <a:latin typeface="+mn-lt"/>
                <a:ea typeface="+mn-ea"/>
                <a:cs typeface="+mn-cs"/>
              </a:rPr>
              <a:t>RANGE </a:t>
            </a:r>
            <a:r>
              <a:rPr lang="zh-CN" altLang="en-US" sz="1100" kern="1200" dirty="0">
                <a:solidFill>
                  <a:schemeClr val="tx1"/>
                </a:solidFill>
                <a:effectLst/>
                <a:latin typeface="+mn-lt"/>
                <a:ea typeface="+mn-ea"/>
                <a:cs typeface="+mn-cs"/>
              </a:rPr>
              <a:t>分区的区别：</a:t>
            </a:r>
            <a:r>
              <a:rPr lang="en-US" altLang="zh-CN" sz="1100" kern="1200" dirty="0">
                <a:solidFill>
                  <a:schemeClr val="tx1"/>
                </a:solidFill>
                <a:effectLst/>
                <a:latin typeface="+mn-lt"/>
                <a:ea typeface="+mn-ea"/>
                <a:cs typeface="+mn-cs"/>
              </a:rPr>
              <a:t>HASH</a:t>
            </a:r>
            <a:r>
              <a:rPr lang="zh-CN" altLang="en-US" sz="1100" kern="1200" dirty="0">
                <a:solidFill>
                  <a:schemeClr val="tx1"/>
                </a:solidFill>
                <a:effectLst/>
                <a:latin typeface="+mn-lt"/>
                <a:ea typeface="+mn-ea"/>
                <a:cs typeface="+mn-cs"/>
              </a:rPr>
              <a:t>分区需要借助</a:t>
            </a:r>
            <a:r>
              <a:rPr lang="en-US" altLang="zh-CN" sz="1100" kern="1200" dirty="0">
                <a:solidFill>
                  <a:schemeClr val="tx1"/>
                </a:solidFill>
                <a:effectLst/>
                <a:latin typeface="+mn-lt"/>
                <a:ea typeface="+mn-ea"/>
                <a:cs typeface="+mn-cs"/>
              </a:rPr>
              <a:t>hash</a:t>
            </a:r>
            <a:r>
              <a:rPr lang="zh-CN" altLang="en-US" sz="1100" kern="1200" dirty="0">
                <a:solidFill>
                  <a:schemeClr val="tx1"/>
                </a:solidFill>
                <a:effectLst/>
                <a:latin typeface="+mn-lt"/>
                <a:ea typeface="+mn-ea"/>
                <a:cs typeface="+mn-cs"/>
              </a:rPr>
              <a:t>函数，首先将分区进行编号，然后通过</a:t>
            </a:r>
            <a:r>
              <a:rPr lang="en-US" altLang="zh-CN" sz="1100" kern="1200" dirty="0">
                <a:solidFill>
                  <a:schemeClr val="tx1"/>
                </a:solidFill>
                <a:effectLst/>
                <a:latin typeface="+mn-lt"/>
                <a:ea typeface="+mn-ea"/>
                <a:cs typeface="+mn-cs"/>
              </a:rPr>
              <a:t>hash</a:t>
            </a:r>
            <a:r>
              <a:rPr lang="zh-CN" altLang="en-US" sz="1100" kern="1200" dirty="0">
                <a:solidFill>
                  <a:schemeClr val="tx1"/>
                </a:solidFill>
                <a:effectLst/>
                <a:latin typeface="+mn-lt"/>
                <a:ea typeface="+mn-ea"/>
                <a:cs typeface="+mn-cs"/>
              </a:rPr>
              <a:t>函数来计算确定分区内存储的数据；</a:t>
            </a:r>
            <a:r>
              <a:rPr lang="en-US" altLang="zh-CN" sz="1100" kern="1200" dirty="0">
                <a:solidFill>
                  <a:schemeClr val="tx1"/>
                </a:solidFill>
                <a:effectLst/>
                <a:latin typeface="+mn-lt"/>
                <a:ea typeface="+mn-ea"/>
                <a:cs typeface="+mn-cs"/>
              </a:rPr>
              <a:t>RANGE</a:t>
            </a:r>
            <a:r>
              <a:rPr lang="zh-CN" altLang="en-US" sz="1100" kern="1200" dirty="0">
                <a:solidFill>
                  <a:schemeClr val="tx1"/>
                </a:solidFill>
                <a:effectLst/>
                <a:latin typeface="+mn-lt"/>
                <a:ea typeface="+mn-ea"/>
                <a:cs typeface="+mn-cs"/>
              </a:rPr>
              <a:t>分区就是将数据表内的记录按照某个属性的取值范围进行分区。</a:t>
            </a:r>
          </a:p>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CC1589E-B730-464F-A0DC-03F2E72EAEB5}"/>
              </a:ext>
            </a:extLst>
          </p:cNvPr>
          <p:cNvSpPr>
            <a:spLocks noGrp="1"/>
          </p:cNvSpPr>
          <p:nvPr>
            <p:ph type="body" idx="1"/>
          </p:nvPr>
        </p:nvSpPr>
        <p:spPr/>
        <p:txBody>
          <a:bodyPr/>
          <a:lstStyle/>
          <a:p>
            <a:r>
              <a:rPr lang="zh-CN" altLang="en-US" sz="1100" kern="1200" dirty="0">
                <a:solidFill>
                  <a:schemeClr val="tx1"/>
                </a:solidFill>
                <a:effectLst/>
                <a:latin typeface="+mn-lt"/>
                <a:ea typeface="+mn-ea"/>
                <a:cs typeface="+mn-cs"/>
              </a:rPr>
              <a:t>数据仓库建模包括了选择业务过程、声明粒度、确定维度、确定事实等步骤，然后创建数据库对象，</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使用 </a:t>
            </a:r>
            <a:r>
              <a:rPr lang="en-US" altLang="zh-CN" sz="1100" kern="1200" dirty="0">
                <a:solidFill>
                  <a:schemeClr val="tx1"/>
                </a:solidFill>
                <a:effectLst/>
                <a:latin typeface="+mn-lt"/>
                <a:ea typeface="+mn-ea"/>
                <a:cs typeface="+mn-cs"/>
              </a:rPr>
              <a:t>Data Studio </a:t>
            </a:r>
            <a:r>
              <a:rPr lang="zh-CN" altLang="en-US" sz="1100" kern="1200" dirty="0">
                <a:solidFill>
                  <a:schemeClr val="tx1"/>
                </a:solidFill>
                <a:effectLst/>
                <a:latin typeface="+mn-lt"/>
                <a:ea typeface="+mn-ea"/>
                <a:cs typeface="+mn-cs"/>
              </a:rPr>
              <a:t>连接数据库 转换创建数据库连接 利用 </a:t>
            </a:r>
            <a:r>
              <a:rPr lang="en-US" altLang="zh-CN" sz="1100" kern="1200" dirty="0">
                <a:solidFill>
                  <a:schemeClr val="tx1"/>
                </a:solidFill>
                <a:effectLst/>
                <a:latin typeface="+mn-lt"/>
                <a:ea typeface="+mn-ea"/>
                <a:cs typeface="+mn-cs"/>
              </a:rPr>
              <a:t>Kettle </a:t>
            </a:r>
            <a:r>
              <a:rPr lang="zh-CN" altLang="en-US" sz="1100" kern="1200" dirty="0">
                <a:solidFill>
                  <a:schemeClr val="tx1"/>
                </a:solidFill>
                <a:effectLst/>
                <a:latin typeface="+mn-lt"/>
                <a:ea typeface="+mn-ea"/>
                <a:cs typeface="+mn-cs"/>
              </a:rPr>
              <a:t>完成数据迁移把数据从源表导入到目标表中 在</a:t>
            </a:r>
            <a:r>
              <a:rPr lang="en-US" altLang="zh-CN" sz="1100" kern="1200" dirty="0">
                <a:solidFill>
                  <a:schemeClr val="tx1"/>
                </a:solidFill>
                <a:effectLst/>
                <a:latin typeface="+mn-lt"/>
                <a:ea typeface="+mn-ea"/>
                <a:cs typeface="+mn-cs"/>
              </a:rPr>
              <a:t>DWS</a:t>
            </a:r>
            <a:r>
              <a:rPr lang="zh-CN" altLang="en-US" sz="1100" kern="1200" dirty="0">
                <a:solidFill>
                  <a:schemeClr val="tx1"/>
                </a:solidFill>
                <a:effectLst/>
                <a:latin typeface="+mn-lt"/>
                <a:ea typeface="+mn-ea"/>
                <a:cs typeface="+mn-cs"/>
              </a:rPr>
              <a:t>中完成数据的转换 </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然后利用</a:t>
            </a:r>
            <a:r>
              <a:rPr lang="en-US" altLang="zh-CN" sz="1100" kern="1200" dirty="0" err="1">
                <a:solidFill>
                  <a:schemeClr val="tx1"/>
                </a:solidFill>
                <a:effectLst/>
                <a:latin typeface="+mn-lt"/>
                <a:ea typeface="+mn-ea"/>
                <a:cs typeface="+mn-cs"/>
              </a:rPr>
              <a:t>sql</a:t>
            </a:r>
            <a:r>
              <a:rPr lang="zh-CN" altLang="en-US" sz="1100" kern="1200" dirty="0">
                <a:solidFill>
                  <a:schemeClr val="tx1"/>
                </a:solidFill>
                <a:effectLst/>
                <a:latin typeface="+mn-lt"/>
                <a:ea typeface="+mn-ea"/>
                <a:cs typeface="+mn-cs"/>
              </a:rPr>
              <a:t>语句查询进行数据分析</a:t>
            </a:r>
            <a:endParaRPr lang="zh-CN" altLang="en-US" dirty="0"/>
          </a:p>
          <a:p>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CB3627A-C5AB-4763-A35C-44648270F5F7}"/>
              </a:ext>
            </a:extLst>
          </p:cNvPr>
          <p:cNvSpPr>
            <a:spLocks noGrp="1"/>
          </p:cNvSpPr>
          <p:nvPr>
            <p:ph type="body" idx="1"/>
          </p:nvPr>
        </p:nvSpPr>
        <p:spPr/>
        <p:txBody>
          <a:bodyPr/>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lang="zh-CN" altLang="en-US" sz="1100" kern="1200" dirty="0">
                <a:solidFill>
                  <a:schemeClr val="tx1"/>
                </a:solidFill>
                <a:effectLst/>
                <a:latin typeface="+mn-lt"/>
                <a:ea typeface="+mn-ea"/>
                <a:cs typeface="+mn-cs"/>
              </a:rPr>
              <a:t>本实验主要利用</a:t>
            </a:r>
            <a:r>
              <a:rPr lang="en-US" altLang="zh-CN" sz="1100" kern="1200" dirty="0" err="1">
                <a:solidFill>
                  <a:schemeClr val="tx1"/>
                </a:solidFill>
                <a:effectLst/>
                <a:latin typeface="+mn-lt"/>
                <a:ea typeface="+mn-ea"/>
                <a:cs typeface="+mn-cs"/>
              </a:rPr>
              <a:t>Pyecharts</a:t>
            </a:r>
            <a:r>
              <a:rPr lang="en-US" altLang="zh-CN" sz="1100" kern="1200" dirty="0">
                <a:solidFill>
                  <a:schemeClr val="tx1"/>
                </a:solidFill>
                <a:effectLst/>
                <a:latin typeface="+mn-lt"/>
                <a:ea typeface="+mn-ea"/>
                <a:cs typeface="+mn-cs"/>
              </a:rPr>
              <a:t> </a:t>
            </a:r>
            <a:r>
              <a:rPr lang="zh-CN" altLang="en-US" sz="1100" kern="1200" dirty="0">
                <a:solidFill>
                  <a:schemeClr val="tx1"/>
                </a:solidFill>
                <a:effectLst/>
                <a:latin typeface="+mn-lt"/>
                <a:ea typeface="+mn-ea"/>
                <a:cs typeface="+mn-cs"/>
              </a:rPr>
              <a:t>进行了一些可视化图标绘制的基本操作，另外还利用 </a:t>
            </a:r>
            <a:r>
              <a:rPr lang="en-US" altLang="zh-CN" sz="1100" kern="1200" dirty="0">
                <a:solidFill>
                  <a:schemeClr val="tx1"/>
                </a:solidFill>
                <a:effectLst/>
                <a:latin typeface="+mn-lt"/>
                <a:ea typeface="+mn-ea"/>
                <a:cs typeface="+mn-cs"/>
              </a:rPr>
              <a:t>JavaScript </a:t>
            </a:r>
            <a:r>
              <a:rPr lang="zh-CN" altLang="en-US" sz="1100" kern="1200" dirty="0">
                <a:solidFill>
                  <a:schemeClr val="tx1"/>
                </a:solidFill>
                <a:effectLst/>
                <a:latin typeface="+mn-lt"/>
                <a:ea typeface="+mn-ea"/>
                <a:cs typeface="+mn-cs"/>
              </a:rPr>
              <a:t>代码完成下钻与上卷的操作，最后将所有这些图表汇集在同一个大屏内，通过简单的拖拽来调整页面布局。</a:t>
            </a:r>
            <a:endParaRPr lang="en-US" altLang="zh-CN" sz="1100" kern="1200" dirty="0">
              <a:solidFill>
                <a:schemeClr val="tx1"/>
              </a:solidFill>
              <a:effectLst/>
              <a:latin typeface="+mn-lt"/>
              <a:ea typeface="+mn-ea"/>
              <a:cs typeface="+mn-cs"/>
            </a:endParaRPr>
          </a:p>
          <a:p>
            <a:r>
              <a:rPr lang="zh-CN" altLang="en-US" sz="1100" kern="1200" dirty="0">
                <a:solidFill>
                  <a:schemeClr val="tx1"/>
                </a:solidFill>
                <a:effectLst/>
                <a:latin typeface="+mn-lt"/>
                <a:ea typeface="+mn-ea"/>
                <a:cs typeface="+mn-cs"/>
              </a:rPr>
              <a:t>然后我们利用数据挖掘的基本算法，包括回归和关联两大场景，从订单数据出发，进行相关预测和分析，通过数据指导后续经营决策。</a:t>
            </a:r>
            <a:endParaRPr lang="en-US" altLang="zh-CN" sz="1100" b="0" kern="1200" dirty="0">
              <a:solidFill>
                <a:schemeClr val="tx1"/>
              </a:solidFill>
              <a:effectLst/>
              <a:latin typeface="+mn-lt"/>
              <a:ea typeface="+mn-ea"/>
              <a:cs typeface="+mn-cs"/>
            </a:endParaRPr>
          </a:p>
          <a:p>
            <a:endParaRPr lang="zh-CN" altLang="en-US" dirty="0"/>
          </a:p>
          <a:p>
            <a:endParaRPr lang="zh-CN" altLang="en-US"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Pct val="60000"/>
              <a:buFont typeface="Wingdings" panose="05000000000000000000" pitchFamily="2" charset="2"/>
              <a:buNone/>
              <a:tabLst/>
              <a:defRPr/>
            </a:pPr>
            <a:r>
              <a:rPr lang="zh-CN" altLang="en-US" sz="1100" b="0" kern="1200" dirty="0">
                <a:solidFill>
                  <a:schemeClr val="tx1"/>
                </a:solidFill>
                <a:effectLst/>
                <a:latin typeface="+mn-lt"/>
                <a:ea typeface="+mn-ea"/>
                <a:cs typeface="+mn-cs"/>
              </a:rPr>
              <a:t>以下是几个实现的一些</a:t>
            </a:r>
            <a:r>
              <a:rPr lang="zh-CN" altLang="en-US" sz="1100" kern="1200" dirty="0">
                <a:solidFill>
                  <a:schemeClr val="tx1"/>
                </a:solidFill>
                <a:effectLst/>
                <a:latin typeface="+mn-lt"/>
                <a:ea typeface="+mn-ea"/>
                <a:cs typeface="+mn-cs"/>
              </a:rPr>
              <a:t> </a:t>
            </a:r>
            <a:r>
              <a:rPr lang="en-US" altLang="zh-CN" sz="1100" kern="1200" dirty="0">
                <a:solidFill>
                  <a:schemeClr val="tx1"/>
                </a:solidFill>
                <a:effectLst/>
                <a:latin typeface="+mn-lt"/>
                <a:ea typeface="+mn-ea"/>
                <a:cs typeface="+mn-cs"/>
              </a:rPr>
              <a:t>3D </a:t>
            </a:r>
            <a:r>
              <a:rPr lang="zh-CN" altLang="en-US" sz="1100" kern="1200" dirty="0">
                <a:solidFill>
                  <a:schemeClr val="tx1"/>
                </a:solidFill>
                <a:effectLst/>
                <a:latin typeface="+mn-lt"/>
                <a:ea typeface="+mn-ea"/>
                <a:cs typeface="+mn-cs"/>
              </a:rPr>
              <a:t>折线图玫瑰图 热力图 和折线图和柱状图的组合图</a:t>
            </a:r>
            <a:endParaRPr lang="en-US" altLang="zh-CN" sz="1100" kern="1200" dirty="0">
              <a:solidFill>
                <a:schemeClr val="tx1"/>
              </a:solidFill>
              <a:effectLst/>
              <a:latin typeface="+mn-lt"/>
              <a:ea typeface="+mn-ea"/>
              <a:cs typeface="+mn-cs"/>
            </a:endParaRPr>
          </a:p>
          <a:p>
            <a:pPr marL="0" marR="0" lvl="0" indent="0" algn="l" defTabSz="914400" rtl="0" eaLnBrk="1" fontAlgn="auto" latinLnBrk="0" hangingPunct="1">
              <a:lnSpc>
                <a:spcPct val="130000"/>
              </a:lnSpc>
              <a:spcBef>
                <a:spcPts val="0"/>
              </a:spcBef>
              <a:spcAft>
                <a:spcPts val="0"/>
              </a:spcAft>
              <a:buClrTx/>
              <a:buSzPct val="60000"/>
              <a:buFont typeface="Wingdings" panose="05000000000000000000" pitchFamily="2" charset="2"/>
              <a:buNone/>
              <a:tabLst/>
              <a:defRPr/>
            </a:pPr>
            <a:r>
              <a:rPr lang="zh-CN" altLang="en-US" sz="1100" b="0" kern="1200" dirty="0">
                <a:solidFill>
                  <a:schemeClr val="tx1"/>
                </a:solidFill>
                <a:effectLst/>
                <a:latin typeface="+mn-lt"/>
                <a:ea typeface="+mn-ea"/>
                <a:cs typeface="+mn-cs"/>
              </a:rPr>
              <a:t>此外还介绍了一些时间线轮播多图 并行多图示例 选项卡多图示例 顺序多图示例</a:t>
            </a:r>
            <a:endParaRPr lang="en-US" altLang="zh-CN" sz="1100" b="0" kern="1200" dirty="0">
              <a:solidFill>
                <a:schemeClr val="tx1"/>
              </a:solidFill>
              <a:effectLst/>
              <a:latin typeface="+mn-lt"/>
              <a:ea typeface="+mn-ea"/>
              <a:cs typeface="+mn-cs"/>
            </a:endParaRPr>
          </a:p>
          <a:p>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r>
              <a:rPr lang="zh-CN" altLang="en-US"/>
              <a:t>华为技术有限公司  版权所有  未经许可不得扩散</a:t>
            </a:r>
            <a:endParaRPr lang="zh-CN" altLang="en-US" dirty="0"/>
          </a:p>
        </p:txBody>
      </p:sp>
      <p:sp>
        <p:nvSpPr>
          <p:cNvPr id="5" name="页眉占位符 4"/>
          <p:cNvSpPr>
            <a:spLocks noGrp="1"/>
          </p:cNvSpPr>
          <p:nvPr>
            <p:ph type="hdr" sz="quarter" idx="11"/>
          </p:nvPr>
        </p:nvSpPr>
        <p:spPr/>
        <p:txBody>
          <a:bodyPr/>
          <a:lstStyle/>
          <a:p>
            <a:r>
              <a:rPr lang="zh-CN" altLang="en-US"/>
              <a:t>课程名称</a:t>
            </a:r>
          </a:p>
        </p:txBody>
      </p:sp>
    </p:spTree>
    <p:extLst>
      <p:ext uri="{BB962C8B-B14F-4D97-AF65-F5344CB8AC3E}">
        <p14:creationId xmlns:p14="http://schemas.microsoft.com/office/powerpoint/2010/main" val="2792911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Picture 9" descr="封面"/>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412875"/>
            <a:ext cx="1219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6372" name="Rectangle 4"/>
          <p:cNvSpPr>
            <a:spLocks noGrp="1" noChangeArrowheads="1"/>
          </p:cNvSpPr>
          <p:nvPr>
            <p:ph type="ctrTitle" sz="quarter"/>
          </p:nvPr>
        </p:nvSpPr>
        <p:spPr>
          <a:xfrm>
            <a:off x="863600" y="1392241"/>
            <a:ext cx="7071784" cy="1666875"/>
          </a:xfrm>
        </p:spPr>
        <p:txBody>
          <a:bodyPr/>
          <a:lstStyle>
            <a:lvl1pPr>
              <a:defRPr sz="4000">
                <a:solidFill>
                  <a:schemeClr val="bg1"/>
                </a:solidFill>
              </a:defRPr>
            </a:lvl1pPr>
          </a:lstStyle>
          <a:p>
            <a:r>
              <a:rPr lang="zh-CN" altLang="en-US"/>
              <a:t>单击此处编辑母版标题样式</a:t>
            </a:r>
            <a:endParaRPr lang="zh-CN" altLang="en-US" dirty="0"/>
          </a:p>
        </p:txBody>
      </p:sp>
      <p:sp>
        <p:nvSpPr>
          <p:cNvPr id="1466375" name="Text Box 7"/>
          <p:cNvSpPr txBox="1">
            <a:spLocks noChangeArrowheads="1"/>
          </p:cNvSpPr>
          <p:nvPr/>
        </p:nvSpPr>
        <p:spPr bwMode="auto">
          <a:xfrm>
            <a:off x="9632951" y="4094163"/>
            <a:ext cx="1460584" cy="265552"/>
          </a:xfrm>
          <a:prstGeom prst="rect">
            <a:avLst/>
          </a:prstGeom>
          <a:noFill/>
          <a:ln w="9525">
            <a:noFill/>
            <a:miter lim="800000"/>
            <a:headEnd/>
            <a:tailEnd/>
          </a:ln>
        </p:spPr>
        <p:txBody>
          <a:bodyPr wrap="none" lIns="80101" tIns="40052" rIns="80101" bIns="40052">
            <a:spAutoFit/>
          </a:bodyPr>
          <a:lstStyle/>
          <a:p>
            <a:pPr defTabSz="801688" eaLnBrk="0" fontAlgn="base" hangingPunct="0"/>
            <a:r>
              <a:rPr lang="en-US" altLang="zh-CN" sz="1200" dirty="0">
                <a:solidFill>
                  <a:schemeClr val="bg1"/>
                </a:solidFill>
                <a:latin typeface="微软雅黑" panose="020B0503020204020204" pitchFamily="34" charset="-122"/>
                <a:ea typeface="ＭＳ Ｐゴシック" pitchFamily="34" charset="-128"/>
              </a:rPr>
              <a:t>www.huawei.com</a:t>
            </a:r>
          </a:p>
        </p:txBody>
      </p:sp>
      <p:sp>
        <p:nvSpPr>
          <p:cNvPr id="1466382" name="Rectangle 14"/>
          <p:cNvSpPr>
            <a:spLocks noChangeArrowheads="1"/>
          </p:cNvSpPr>
          <p:nvPr/>
        </p:nvSpPr>
        <p:spPr bwMode="auto">
          <a:xfrm>
            <a:off x="874184" y="6207128"/>
            <a:ext cx="5836974" cy="296330"/>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400" b="1" i="0" dirty="0">
                <a:latin typeface="微软雅黑" panose="020B0503020204020204" pitchFamily="34" charset="-122"/>
                <a:ea typeface="微软雅黑" pitchFamily="34" charset="-122"/>
                <a:cs typeface="Arial" pitchFamily="34" charset="0"/>
              </a:rPr>
              <a:t>Copyright © Huawei Technologies Co., Ltd. All rights reserved. </a:t>
            </a:r>
          </a:p>
        </p:txBody>
      </p:sp>
      <p:sp>
        <p:nvSpPr>
          <p:cNvPr id="1466384" name="Text Box 16"/>
          <p:cNvSpPr txBox="1">
            <a:spLocks noChangeArrowheads="1"/>
          </p:cNvSpPr>
          <p:nvPr/>
        </p:nvSpPr>
        <p:spPr bwMode="auto">
          <a:xfrm>
            <a:off x="-2624667" y="-54636"/>
            <a:ext cx="2624667" cy="5277728"/>
          </a:xfrm>
          <a:prstGeom prst="rect">
            <a:avLst/>
          </a:prstGeom>
          <a:noFill/>
          <a:ln w="9525" algn="ctr">
            <a:noFill/>
            <a:miter lim="800000"/>
            <a:headEnd/>
            <a:tailEnd/>
          </a:ln>
          <a:effectLst/>
        </p:spPr>
        <p:txBody>
          <a:bodyPr lIns="80139" tIns="40069" rIns="80139" bIns="40069">
            <a:spAutoFit/>
          </a:bodyPr>
          <a:lstStyle/>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英文标题</a:t>
            </a:r>
            <a:r>
              <a:rPr lang="en-US" altLang="zh-CN" sz="1100" dirty="0">
                <a:solidFill>
                  <a:schemeClr val="bg1"/>
                </a:solidFill>
                <a:latin typeface="微软雅黑" panose="020B0503020204020204" pitchFamily="34" charset="-122"/>
                <a:ea typeface="微软雅黑" pitchFamily="34" charset="-122"/>
                <a:cs typeface="Arial" pitchFamily="34" charset="0"/>
              </a:rPr>
              <a:t>:32-35pt  </a:t>
            </a: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颜色</a:t>
            </a:r>
            <a:r>
              <a:rPr lang="en-US" altLang="zh-CN" sz="1100" dirty="0">
                <a:solidFill>
                  <a:schemeClr val="bg1"/>
                </a:solidFill>
                <a:latin typeface="微软雅黑" panose="020B0503020204020204" pitchFamily="34" charset="-122"/>
                <a:ea typeface="微软雅黑" pitchFamily="34" charset="-122"/>
                <a:cs typeface="Arial" pitchFamily="34" charset="0"/>
              </a:rPr>
              <a:t>: R153 G0 B0</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中文字体 </a:t>
            </a:r>
            <a:r>
              <a:rPr lang="en-US" altLang="zh-CN" sz="1100" dirty="0">
                <a:solidFill>
                  <a:schemeClr val="bg1"/>
                </a:solidFill>
                <a:latin typeface="微软雅黑" panose="020B0503020204020204" pitchFamily="34" charset="-122"/>
                <a:ea typeface="微软雅黑" pitchFamily="34" charset="-122"/>
                <a:cs typeface="Arial" pitchFamily="34" charset="0"/>
              </a:rPr>
              <a:t>: </a:t>
            </a:r>
            <a:r>
              <a:rPr lang="zh-CN" altLang="en-US" sz="1100" dirty="0">
                <a:solidFill>
                  <a:schemeClr val="bg1"/>
                </a:solidFill>
                <a:latin typeface="微软雅黑" panose="020B0503020204020204" pitchFamily="34" charset="-122"/>
                <a:ea typeface="微软雅黑" pitchFamily="34" charset="-122"/>
                <a:cs typeface="Arial" pitchFamily="34" charset="0"/>
              </a:rPr>
              <a:t>微软雅黑</a:t>
            </a: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英文字体 </a:t>
            </a:r>
            <a:r>
              <a:rPr lang="en-US" altLang="zh-CN" sz="1100" dirty="0">
                <a:solidFill>
                  <a:schemeClr val="bg1"/>
                </a:solidFill>
                <a:latin typeface="微软雅黑" panose="020B0503020204020204" pitchFamily="34" charset="-122"/>
                <a:ea typeface="微软雅黑" pitchFamily="34" charset="-122"/>
                <a:cs typeface="Arial" pitchFamily="34" charset="0"/>
              </a:rPr>
              <a:t>: Arial</a:t>
            </a:r>
          </a:p>
          <a:p>
            <a:pPr marL="342900" indent="-342900" algn="r">
              <a:lnSpc>
                <a:spcPct val="75000"/>
              </a:lnSpc>
              <a:spcBef>
                <a:spcPct val="20000"/>
              </a:spcBef>
            </a:pP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中文标题</a:t>
            </a:r>
            <a:r>
              <a:rPr lang="en-US" altLang="zh-CN" sz="1100" dirty="0">
                <a:solidFill>
                  <a:schemeClr val="bg1"/>
                </a:solidFill>
                <a:latin typeface="微软雅黑" panose="020B0503020204020204" pitchFamily="34" charset="-122"/>
                <a:ea typeface="微软雅黑" pitchFamily="34" charset="-122"/>
                <a:cs typeface="Arial" pitchFamily="34" charset="0"/>
              </a:rPr>
              <a:t>:30-32pt  </a:t>
            </a: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颜色</a:t>
            </a:r>
            <a:r>
              <a:rPr lang="en-US" altLang="zh-CN" sz="1100" dirty="0">
                <a:solidFill>
                  <a:schemeClr val="bg1"/>
                </a:solidFill>
                <a:latin typeface="微软雅黑" panose="020B0503020204020204" pitchFamily="34" charset="-122"/>
                <a:ea typeface="微软雅黑" pitchFamily="34" charset="-122"/>
                <a:cs typeface="Arial" pitchFamily="34" charset="0"/>
              </a:rPr>
              <a:t>: R153 G0 B0</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中文字体 </a:t>
            </a:r>
            <a:r>
              <a:rPr lang="en-US" altLang="zh-CN" sz="1100" dirty="0">
                <a:solidFill>
                  <a:schemeClr val="bg1"/>
                </a:solidFill>
                <a:latin typeface="微软雅黑" panose="020B0503020204020204" pitchFamily="34" charset="-122"/>
                <a:ea typeface="微软雅黑" pitchFamily="34" charset="-122"/>
                <a:cs typeface="Arial" pitchFamily="34" charset="0"/>
              </a:rPr>
              <a:t>: </a:t>
            </a:r>
            <a:r>
              <a:rPr lang="zh-CN" altLang="en-US" sz="1100" dirty="0">
                <a:solidFill>
                  <a:schemeClr val="bg1"/>
                </a:solidFill>
                <a:latin typeface="微软雅黑" panose="020B0503020204020204" pitchFamily="34" charset="-122"/>
                <a:ea typeface="微软雅黑" pitchFamily="34" charset="-122"/>
                <a:cs typeface="Arial" pitchFamily="34" charset="0"/>
              </a:rPr>
              <a:t>微软雅黑</a:t>
            </a: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英文字体 </a:t>
            </a:r>
            <a:r>
              <a:rPr lang="en-US" altLang="zh-CN" sz="1100" dirty="0">
                <a:solidFill>
                  <a:schemeClr val="bg1"/>
                </a:solidFill>
                <a:latin typeface="微软雅黑" panose="020B0503020204020204" pitchFamily="34" charset="-122"/>
                <a:ea typeface="微软雅黑" pitchFamily="34" charset="-122"/>
                <a:cs typeface="Arial" pitchFamily="34" charset="0"/>
              </a:rPr>
              <a:t>: Arial</a:t>
            </a:r>
          </a:p>
          <a:p>
            <a:pPr marL="342900" indent="-342900" algn="r">
              <a:lnSpc>
                <a:spcPct val="125000"/>
              </a:lnSpc>
              <a:spcBef>
                <a:spcPct val="20000"/>
              </a:spcBef>
            </a:pP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英文正文</a:t>
            </a:r>
            <a:r>
              <a:rPr lang="en-US" altLang="zh-CN" sz="1100" dirty="0">
                <a:solidFill>
                  <a:schemeClr val="bg1"/>
                </a:solidFill>
                <a:latin typeface="微软雅黑" panose="020B0503020204020204" pitchFamily="34" charset="-122"/>
                <a:ea typeface="微软雅黑" pitchFamily="34" charset="-122"/>
                <a:cs typeface="Arial" pitchFamily="34" charset="0"/>
              </a:rPr>
              <a:t>:20-22pt</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子目录 </a:t>
            </a:r>
            <a:r>
              <a:rPr lang="en-US" altLang="zh-CN" sz="1100" dirty="0">
                <a:solidFill>
                  <a:schemeClr val="bg1"/>
                </a:solidFill>
                <a:latin typeface="微软雅黑" panose="020B0503020204020204" pitchFamily="34" charset="-122"/>
                <a:ea typeface="微软雅黑" pitchFamily="34" charset="-122"/>
                <a:cs typeface="Arial" pitchFamily="34" charset="0"/>
              </a:rPr>
              <a:t>(2-5</a:t>
            </a:r>
            <a:r>
              <a:rPr lang="zh-CN" altLang="en-US" sz="1100" dirty="0">
                <a:solidFill>
                  <a:schemeClr val="bg1"/>
                </a:solidFill>
                <a:latin typeface="微软雅黑" panose="020B0503020204020204" pitchFamily="34" charset="-122"/>
                <a:ea typeface="微软雅黑" pitchFamily="34" charset="-122"/>
                <a:cs typeface="Arial" pitchFamily="34" charset="0"/>
              </a:rPr>
              <a:t>级</a:t>
            </a:r>
            <a:r>
              <a:rPr lang="en-US" altLang="zh-CN" sz="1100" dirty="0">
                <a:solidFill>
                  <a:schemeClr val="bg1"/>
                </a:solidFill>
                <a:latin typeface="微软雅黑" panose="020B0503020204020204" pitchFamily="34" charset="-122"/>
                <a:ea typeface="微软雅黑" pitchFamily="34" charset="-122"/>
                <a:cs typeface="Arial" pitchFamily="34" charset="0"/>
              </a:rPr>
              <a:t>) :18pt  </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颜色</a:t>
            </a:r>
            <a:r>
              <a:rPr lang="en-US" altLang="zh-CN" sz="1100" dirty="0">
                <a:solidFill>
                  <a:schemeClr val="bg1"/>
                </a:solidFill>
                <a:latin typeface="微软雅黑" panose="020B0503020204020204" pitchFamily="34" charset="-122"/>
                <a:ea typeface="微软雅黑" pitchFamily="34" charset="-122"/>
                <a:cs typeface="Arial" pitchFamily="34" charset="0"/>
              </a:rPr>
              <a:t>:</a:t>
            </a:r>
            <a:r>
              <a:rPr lang="zh-CN" altLang="en-US" sz="1100" dirty="0">
                <a:solidFill>
                  <a:schemeClr val="bg1"/>
                </a:solidFill>
                <a:latin typeface="微软雅黑" panose="020B0503020204020204" pitchFamily="34" charset="-122"/>
                <a:ea typeface="微软雅黑" pitchFamily="34" charset="-122"/>
                <a:cs typeface="Arial" pitchFamily="34" charset="0"/>
              </a:rPr>
              <a:t>黑色</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中文字体 </a:t>
            </a:r>
            <a:r>
              <a:rPr lang="en-US" altLang="zh-CN" sz="1100" dirty="0">
                <a:solidFill>
                  <a:schemeClr val="bg1"/>
                </a:solidFill>
                <a:latin typeface="微软雅黑" panose="020B0503020204020204" pitchFamily="34" charset="-122"/>
                <a:ea typeface="微软雅黑" pitchFamily="34" charset="-122"/>
                <a:cs typeface="Arial" pitchFamily="34" charset="0"/>
              </a:rPr>
              <a:t>: </a:t>
            </a:r>
            <a:r>
              <a:rPr lang="zh-CN" altLang="en-US" sz="1100" dirty="0">
                <a:solidFill>
                  <a:schemeClr val="bg1"/>
                </a:solidFill>
                <a:latin typeface="微软雅黑" panose="020B0503020204020204" pitchFamily="34" charset="-122"/>
                <a:ea typeface="微软雅黑" pitchFamily="34" charset="-122"/>
                <a:cs typeface="Arial" pitchFamily="34" charset="0"/>
              </a:rPr>
              <a:t>微软雅黑</a:t>
            </a: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英文字体 </a:t>
            </a:r>
            <a:r>
              <a:rPr lang="en-US" altLang="zh-CN" sz="1100" dirty="0">
                <a:solidFill>
                  <a:schemeClr val="bg1"/>
                </a:solidFill>
                <a:latin typeface="微软雅黑" panose="020B0503020204020204" pitchFamily="34" charset="-122"/>
                <a:ea typeface="微软雅黑" pitchFamily="34" charset="-122"/>
                <a:cs typeface="Arial" pitchFamily="34" charset="0"/>
              </a:rPr>
              <a:t>: Arial</a:t>
            </a:r>
          </a:p>
          <a:p>
            <a:pPr marL="342900" indent="-342900" algn="r">
              <a:lnSpc>
                <a:spcPct val="75000"/>
              </a:lnSpc>
              <a:spcBef>
                <a:spcPct val="20000"/>
              </a:spcBef>
            </a:pP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中文正文</a:t>
            </a:r>
            <a:r>
              <a:rPr lang="en-US" altLang="zh-CN" sz="1100" dirty="0">
                <a:solidFill>
                  <a:schemeClr val="bg1"/>
                </a:solidFill>
                <a:latin typeface="微软雅黑" panose="020B0503020204020204" pitchFamily="34" charset="-122"/>
                <a:ea typeface="微软雅黑" pitchFamily="34" charset="-122"/>
                <a:cs typeface="Arial" pitchFamily="34" charset="0"/>
              </a:rPr>
              <a:t>:18-20pt</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子目录</a:t>
            </a:r>
            <a:r>
              <a:rPr lang="en-US" altLang="zh-CN" sz="1100" dirty="0">
                <a:solidFill>
                  <a:schemeClr val="bg1"/>
                </a:solidFill>
                <a:latin typeface="微软雅黑" panose="020B0503020204020204" pitchFamily="34" charset="-122"/>
                <a:ea typeface="微软雅黑" pitchFamily="34" charset="-122"/>
                <a:cs typeface="Arial" pitchFamily="34" charset="0"/>
              </a:rPr>
              <a:t>(2-5</a:t>
            </a:r>
            <a:r>
              <a:rPr lang="zh-CN" altLang="en-US" sz="1100" dirty="0">
                <a:solidFill>
                  <a:schemeClr val="bg1"/>
                </a:solidFill>
                <a:latin typeface="微软雅黑" panose="020B0503020204020204" pitchFamily="34" charset="-122"/>
                <a:ea typeface="微软雅黑" pitchFamily="34" charset="-122"/>
                <a:cs typeface="Arial" pitchFamily="34" charset="0"/>
              </a:rPr>
              <a:t>级</a:t>
            </a:r>
            <a:r>
              <a:rPr lang="en-US" altLang="zh-CN" sz="1100" dirty="0">
                <a:solidFill>
                  <a:schemeClr val="bg1"/>
                </a:solidFill>
                <a:latin typeface="微软雅黑" panose="020B0503020204020204" pitchFamily="34" charset="-122"/>
                <a:ea typeface="微软雅黑" pitchFamily="34" charset="-122"/>
                <a:cs typeface="Arial" pitchFamily="34" charset="0"/>
              </a:rPr>
              <a:t>):18pt </a:t>
            </a: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颜色</a:t>
            </a:r>
            <a:r>
              <a:rPr lang="en-US" altLang="zh-CN" sz="1100" dirty="0">
                <a:solidFill>
                  <a:schemeClr val="bg1"/>
                </a:solidFill>
                <a:latin typeface="微软雅黑" panose="020B0503020204020204" pitchFamily="34" charset="-122"/>
                <a:ea typeface="微软雅黑" pitchFamily="34" charset="-122"/>
                <a:cs typeface="Arial" pitchFamily="34" charset="0"/>
              </a:rPr>
              <a:t>:</a:t>
            </a:r>
            <a:r>
              <a:rPr lang="zh-CN" altLang="en-US" sz="1100" dirty="0">
                <a:solidFill>
                  <a:schemeClr val="bg1"/>
                </a:solidFill>
                <a:latin typeface="微软雅黑" panose="020B0503020204020204" pitchFamily="34" charset="-122"/>
                <a:ea typeface="微软雅黑" pitchFamily="34" charset="-122"/>
                <a:cs typeface="Arial" pitchFamily="34" charset="0"/>
              </a:rPr>
              <a:t>黑色</a:t>
            </a: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中文字体 </a:t>
            </a:r>
            <a:r>
              <a:rPr lang="en-US" altLang="zh-CN" sz="1100" dirty="0">
                <a:solidFill>
                  <a:schemeClr val="bg1"/>
                </a:solidFill>
                <a:latin typeface="微软雅黑" panose="020B0503020204020204" pitchFamily="34" charset="-122"/>
                <a:ea typeface="微软雅黑" pitchFamily="34" charset="-122"/>
                <a:cs typeface="Arial" pitchFamily="34" charset="0"/>
              </a:rPr>
              <a:t>: </a:t>
            </a:r>
            <a:r>
              <a:rPr lang="zh-CN" altLang="en-US" sz="1100" dirty="0">
                <a:solidFill>
                  <a:schemeClr val="bg1"/>
                </a:solidFill>
                <a:latin typeface="微软雅黑" panose="020B0503020204020204" pitchFamily="34" charset="-122"/>
                <a:ea typeface="微软雅黑" pitchFamily="34" charset="-122"/>
                <a:cs typeface="Arial" pitchFamily="34" charset="0"/>
              </a:rPr>
              <a:t>微软雅黑</a:t>
            </a:r>
            <a:endParaRPr lang="en-US" altLang="zh-CN" sz="1100" dirty="0">
              <a:solidFill>
                <a:schemeClr val="bg1"/>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chemeClr val="bg1"/>
                </a:solidFill>
                <a:latin typeface="微软雅黑" panose="020B0503020204020204" pitchFamily="34" charset="-122"/>
                <a:ea typeface="微软雅黑" pitchFamily="34" charset="-122"/>
                <a:cs typeface="Arial" pitchFamily="34" charset="0"/>
              </a:rPr>
              <a:t>英文字体 </a:t>
            </a:r>
            <a:r>
              <a:rPr lang="en-US" altLang="zh-CN" sz="1100" dirty="0">
                <a:solidFill>
                  <a:schemeClr val="bg1"/>
                </a:solidFill>
                <a:latin typeface="微软雅黑" panose="020B0503020204020204" pitchFamily="34" charset="-122"/>
                <a:ea typeface="微软雅黑" pitchFamily="34" charset="-122"/>
                <a:cs typeface="Arial" pitchFamily="34" charset="0"/>
              </a:rPr>
              <a:t>: Arial</a:t>
            </a:r>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6629" y="5403459"/>
            <a:ext cx="1080000" cy="1099999"/>
          </a:xfrm>
          <a:prstGeom prst="rect">
            <a:avLst/>
          </a:prstGeom>
        </p:spPr>
      </p:pic>
    </p:spTree>
    <p:extLst>
      <p:ext uri="{BB962C8B-B14F-4D97-AF65-F5344CB8AC3E}">
        <p14:creationId xmlns:p14="http://schemas.microsoft.com/office/powerpoint/2010/main" val="180737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55139" y="358778"/>
            <a:ext cx="10587561" cy="868363"/>
          </a:xfrm>
        </p:spPr>
        <p:txBody>
          <a:bodyPr/>
          <a:lstStyle>
            <a:lvl1pPr>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r>
              <a:rPr lang="en-US" dirty="0">
                <a:latin typeface="微软雅黑" panose="020B0503020204020204" pitchFamily="34" charset="-122"/>
              </a:rPr>
              <a:t>Page</a:t>
            </a:r>
            <a:fld id="{B77D227A-1AE4-4BCD-9973-754D0181BA73}" type="slidenum">
              <a:rPr smtClean="0">
                <a:latin typeface="微软雅黑" panose="020B0503020204020204" pitchFamily="34" charset="-122"/>
              </a:rPr>
              <a:pPr/>
              <a:t>‹#›</a:t>
            </a:fld>
            <a:endParaRPr dirty="0">
              <a:latin typeface="微软雅黑" panose="020B0503020204020204" pitchFamily="34" charset="-122"/>
            </a:endParaRPr>
          </a:p>
        </p:txBody>
      </p:sp>
      <p:pic>
        <p:nvPicPr>
          <p:cNvPr id="5" name="Picture 22" descr="D:\社团\PPT模板\晚霞合辑\timg (3).png">
            <a:extLst>
              <a:ext uri="{FF2B5EF4-FFF2-40B4-BE49-F238E27FC236}">
                <a16:creationId xmlns:a16="http://schemas.microsoft.com/office/drawing/2014/main" id="{45A80B08-CA89-4A7B-8AB6-494D650B9B99}"/>
              </a:ext>
            </a:extLst>
          </p:cNvPr>
          <p:cNvPicPr>
            <a:picLocks noChangeAspect="1" noChangeArrowheads="1"/>
          </p:cNvPicPr>
          <p:nvPr userDrawn="1"/>
        </p:nvPicPr>
        <p:blipFill>
          <a:blip r:embed="rId2" cstate="print"/>
          <a:srcRect/>
          <a:stretch>
            <a:fillRect/>
          </a:stretch>
        </p:blipFill>
        <p:spPr bwMode="auto">
          <a:xfrm>
            <a:off x="10701838" y="307361"/>
            <a:ext cx="882905" cy="971196"/>
          </a:xfrm>
          <a:prstGeom prst="rect">
            <a:avLst/>
          </a:prstGeom>
          <a:noFill/>
        </p:spPr>
      </p:pic>
    </p:spTree>
    <p:extLst>
      <p:ext uri="{BB962C8B-B14F-4D97-AF65-F5344CB8AC3E}">
        <p14:creationId xmlns:p14="http://schemas.microsoft.com/office/powerpoint/2010/main" val="280863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5139" y="358778"/>
            <a:ext cx="10574861" cy="868363"/>
          </a:xfrm>
        </p:spPr>
        <p:txBody>
          <a:bodyPr/>
          <a:lstStyle>
            <a:lvl1pPr>
              <a:defRPr/>
            </a:lvl1pPr>
          </a:lstStyle>
          <a:p>
            <a:r>
              <a:rPr lang="zh-CN" altLang="en-US"/>
              <a:t>单击此处编辑母版标题样式</a:t>
            </a:r>
            <a:endParaRPr lang="zh-CN" altLang="en-US" dirty="0"/>
          </a:p>
        </p:txBody>
      </p:sp>
      <p:sp>
        <p:nvSpPr>
          <p:cNvPr id="3" name="灯片编号占位符 2"/>
          <p:cNvSpPr>
            <a:spLocks noGrp="1"/>
          </p:cNvSpPr>
          <p:nvPr>
            <p:ph type="sldNum" sz="quarter" idx="10"/>
          </p:nvPr>
        </p:nvSpPr>
        <p:spPr/>
        <p:txBody>
          <a:bodyPr/>
          <a:lstStyle>
            <a:lvl1pPr>
              <a:defRPr/>
            </a:lvl1pPr>
          </a:lstStyle>
          <a:p>
            <a:r>
              <a:rPr lang="en-US" dirty="0">
                <a:latin typeface="微软雅黑" panose="020B0503020204020204" pitchFamily="34" charset="-122"/>
              </a:rPr>
              <a:t>Page</a:t>
            </a:r>
            <a:fld id="{09F8CA13-6817-4D26-B6E5-2EECD94D1A30}" type="slidenum">
              <a:rPr smtClean="0">
                <a:latin typeface="微软雅黑" panose="020B0503020204020204" pitchFamily="34" charset="-122"/>
              </a:rPr>
              <a:pPr/>
              <a:t>‹#›</a:t>
            </a:fld>
            <a:endParaRPr dirty="0">
              <a:latin typeface="微软雅黑" panose="020B0503020204020204" pitchFamily="34" charset="-122"/>
            </a:endParaRPr>
          </a:p>
        </p:txBody>
      </p:sp>
    </p:spTree>
    <p:extLst>
      <p:ext uri="{BB962C8B-B14F-4D97-AF65-F5344CB8AC3E}">
        <p14:creationId xmlns:p14="http://schemas.microsoft.com/office/powerpoint/2010/main" val="106699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r>
              <a:rPr lang="en-US" dirty="0">
                <a:latin typeface="微软雅黑" panose="020B0503020204020204" pitchFamily="34" charset="-122"/>
              </a:rPr>
              <a:t>Page</a:t>
            </a:r>
            <a:fld id="{DBB3C000-297E-4DA1-B17C-94F96E9CD7D1}" type="slidenum">
              <a:rPr smtClean="0">
                <a:latin typeface="微软雅黑" panose="020B0503020204020204" pitchFamily="34" charset="-122"/>
              </a:rPr>
              <a:pPr/>
              <a:t>‹#›</a:t>
            </a:fld>
            <a:endParaRPr dirty="0">
              <a:latin typeface="微软雅黑" panose="020B0503020204020204" pitchFamily="34" charset="-122"/>
            </a:endParaRPr>
          </a:p>
        </p:txBody>
      </p:sp>
    </p:spTree>
    <p:extLst>
      <p:ext uri="{BB962C8B-B14F-4D97-AF65-F5344CB8AC3E}">
        <p14:creationId xmlns:p14="http://schemas.microsoft.com/office/powerpoint/2010/main" val="306124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671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65346" name="Picture 2" descr="7"/>
          <p:cNvPicPr>
            <a:picLocks noChangeAspect="1" noChangeArrowheads="1"/>
          </p:cNvPicPr>
          <p:nvPr/>
        </p:nvPicPr>
        <p:blipFill>
          <a:blip r:embed="rId6" cstate="print"/>
          <a:srcRect/>
          <a:stretch>
            <a:fillRect/>
          </a:stretch>
        </p:blipFill>
        <p:spPr bwMode="auto">
          <a:xfrm>
            <a:off x="0" y="6391277"/>
            <a:ext cx="12189884" cy="466723"/>
          </a:xfrm>
          <a:prstGeom prst="rect">
            <a:avLst/>
          </a:prstGeom>
          <a:noFill/>
        </p:spPr>
      </p:pic>
      <p:sp>
        <p:nvSpPr>
          <p:cNvPr id="1465350" name="Rectangle 6"/>
          <p:cNvSpPr>
            <a:spLocks noGrp="1" noChangeArrowheads="1"/>
          </p:cNvSpPr>
          <p:nvPr>
            <p:ph type="title"/>
          </p:nvPr>
        </p:nvSpPr>
        <p:spPr bwMode="auto">
          <a:xfrm>
            <a:off x="855139" y="358778"/>
            <a:ext cx="10587561" cy="868363"/>
          </a:xfrm>
          <a:prstGeom prst="rect">
            <a:avLst/>
          </a:prstGeom>
          <a:noFill/>
          <a:ln w="9525">
            <a:noFill/>
            <a:miter lim="800000"/>
            <a:headEnd/>
            <a:tailEnd/>
          </a:ln>
          <a:effectLst/>
        </p:spPr>
        <p:txBody>
          <a:bodyPr vert="horz" wrap="square" lIns="80114" tIns="40058" rIns="80114" bIns="40058" numCol="1" anchor="ctr" anchorCtr="0" compatLnSpc="1">
            <a:prstTxWarp prst="textNoShape">
              <a:avLst/>
            </a:prstTxWarp>
            <a:normAutofit/>
          </a:bodyPr>
          <a:lstStyle/>
          <a:p>
            <a:pPr lvl="0"/>
            <a:r>
              <a:rPr lang="zh-CN" altLang="en-US" dirty="0"/>
              <a:t>单击此处编辑母版标题样式</a:t>
            </a:r>
          </a:p>
        </p:txBody>
      </p:sp>
      <p:sp>
        <p:nvSpPr>
          <p:cNvPr id="1465394" name="Rectangle 50"/>
          <p:cNvSpPr>
            <a:spLocks noGrp="1" noChangeArrowheads="1"/>
          </p:cNvSpPr>
          <p:nvPr>
            <p:ph type="body" idx="1"/>
          </p:nvPr>
        </p:nvSpPr>
        <p:spPr bwMode="auto">
          <a:xfrm>
            <a:off x="869951" y="1376364"/>
            <a:ext cx="10572749" cy="4213226"/>
          </a:xfrm>
          <a:prstGeom prst="rect">
            <a:avLst/>
          </a:prstGeom>
          <a:noFill/>
          <a:ln w="9525">
            <a:noFill/>
            <a:miter lim="800000"/>
            <a:headEnd/>
            <a:tailEnd/>
          </a:ln>
          <a:effectLst/>
        </p:spPr>
        <p:txBody>
          <a:bodyPr vert="horz" wrap="square" lIns="80127" tIns="40065" rIns="80127" bIns="40065"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65398" name="Rectangle 54"/>
          <p:cNvSpPr>
            <a:spLocks noChangeAspect="1" noChangeArrowheads="1"/>
          </p:cNvSpPr>
          <p:nvPr/>
        </p:nvSpPr>
        <p:spPr bwMode="auto">
          <a:xfrm>
            <a:off x="874183" y="6498513"/>
            <a:ext cx="5836974" cy="296330"/>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400" b="1" i="0" dirty="0">
                <a:latin typeface="微软雅黑" panose="020B0503020204020204" pitchFamily="34" charset="-122"/>
                <a:ea typeface="ＭＳ Ｐゴシック" pitchFamily="34" charset="-128"/>
                <a:cs typeface="Arial" pitchFamily="34" charset="0"/>
              </a:rPr>
              <a:t>Copyright © Huawei Technologies Co., Ltd. All rights reserved. </a:t>
            </a:r>
          </a:p>
        </p:txBody>
      </p:sp>
      <p:sp>
        <p:nvSpPr>
          <p:cNvPr id="1465402" name="Rectangle 58"/>
          <p:cNvSpPr>
            <a:spLocks noChangeArrowheads="1"/>
          </p:cNvSpPr>
          <p:nvPr/>
        </p:nvSpPr>
        <p:spPr bwMode="auto">
          <a:xfrm>
            <a:off x="-2544233" y="-73809"/>
            <a:ext cx="2459567" cy="5307012"/>
          </a:xfrm>
          <a:prstGeom prst="rect">
            <a:avLst/>
          </a:prstGeom>
          <a:noFill/>
          <a:ln w="9525">
            <a:noFill/>
            <a:miter lim="800000"/>
            <a:headEnd/>
            <a:tailEnd/>
          </a:ln>
          <a:effectLst/>
        </p:spPr>
        <p:txBody>
          <a:bodyPr lIns="80124" tIns="40063" rIns="80124" bIns="40063"/>
          <a:lstStyle/>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英文标题</a:t>
            </a:r>
            <a:r>
              <a:rPr lang="en-US" altLang="zh-CN" sz="1100" dirty="0">
                <a:solidFill>
                  <a:srgbClr val="FFFFFF"/>
                </a:solidFill>
                <a:latin typeface="微软雅黑" panose="020B0503020204020204" pitchFamily="34" charset="-122"/>
                <a:ea typeface="微软雅黑" pitchFamily="34" charset="-122"/>
                <a:cs typeface="Arial" pitchFamily="34" charset="0"/>
              </a:rPr>
              <a:t>:32-35pt  </a:t>
            </a:r>
            <a:endParaRPr lang="zh-CN" altLang="en-US"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颜色</a:t>
            </a:r>
            <a:r>
              <a:rPr lang="en-US" altLang="zh-CN" sz="1100" dirty="0">
                <a:solidFill>
                  <a:srgbClr val="FFFFFF"/>
                </a:solidFill>
                <a:latin typeface="微软雅黑" panose="020B0503020204020204" pitchFamily="34" charset="-122"/>
                <a:ea typeface="微软雅黑" pitchFamily="34" charset="-122"/>
                <a:cs typeface="Arial" pitchFamily="34" charset="0"/>
              </a:rPr>
              <a:t>: R153 G0 B0</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t>
            </a:r>
            <a:r>
              <a:rPr lang="zh-CN" altLang="en-US" sz="1100" dirty="0">
                <a:solidFill>
                  <a:srgbClr val="FFFFFF"/>
                </a:solidFill>
                <a:latin typeface="微软雅黑" panose="020B0503020204020204" pitchFamily="34" charset="-122"/>
                <a:ea typeface="微软雅黑" pitchFamily="34" charset="-122"/>
                <a:cs typeface="Arial" pitchFamily="34" charset="0"/>
              </a:rPr>
              <a:t>微软雅黑</a:t>
            </a: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Arial</a:t>
            </a:r>
          </a:p>
          <a:p>
            <a:pPr marL="342900" indent="-342900" algn="r">
              <a:lnSpc>
                <a:spcPct val="75000"/>
              </a:lnSpc>
              <a:spcBef>
                <a:spcPct val="20000"/>
              </a:spcBef>
            </a:pP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中文标题</a:t>
            </a:r>
            <a:r>
              <a:rPr lang="en-US" altLang="zh-CN" sz="1100" dirty="0">
                <a:solidFill>
                  <a:srgbClr val="FFFFFF"/>
                </a:solidFill>
                <a:latin typeface="微软雅黑" panose="020B0503020204020204" pitchFamily="34" charset="-122"/>
                <a:ea typeface="微软雅黑" pitchFamily="34" charset="-122"/>
                <a:cs typeface="Arial" pitchFamily="34" charset="0"/>
              </a:rPr>
              <a:t>:30-32pt  </a:t>
            </a:r>
            <a:endParaRPr lang="zh-CN" altLang="en-US"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颜色</a:t>
            </a:r>
            <a:r>
              <a:rPr lang="en-US" altLang="zh-CN" sz="1100" dirty="0">
                <a:solidFill>
                  <a:srgbClr val="FFFFFF"/>
                </a:solidFill>
                <a:latin typeface="微软雅黑" panose="020B0503020204020204" pitchFamily="34" charset="-122"/>
                <a:ea typeface="微软雅黑" pitchFamily="34" charset="-122"/>
                <a:cs typeface="Arial" pitchFamily="34" charset="0"/>
              </a:rPr>
              <a:t>: R153 G0 B0</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t>
            </a:r>
            <a:r>
              <a:rPr lang="zh-CN" altLang="en-US" sz="1100" dirty="0">
                <a:solidFill>
                  <a:srgbClr val="FFFFFF"/>
                </a:solidFill>
                <a:latin typeface="微软雅黑" panose="020B0503020204020204" pitchFamily="34" charset="-122"/>
                <a:ea typeface="微软雅黑" pitchFamily="34" charset="-122"/>
                <a:cs typeface="Arial" pitchFamily="34" charset="0"/>
              </a:rPr>
              <a:t>微软雅黑</a:t>
            </a: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Arial</a:t>
            </a:r>
          </a:p>
          <a:p>
            <a:pPr marL="342900" indent="-342900" algn="r">
              <a:lnSpc>
                <a:spcPct val="125000"/>
              </a:lnSpc>
              <a:spcBef>
                <a:spcPct val="20000"/>
              </a:spcBef>
            </a:pPr>
            <a:endParaRPr lang="zh-CN" altLang="en-US"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endParaRPr lang="zh-CN" altLang="en-US"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英文正文</a:t>
            </a:r>
            <a:r>
              <a:rPr lang="en-US" altLang="zh-CN" sz="1100" dirty="0">
                <a:solidFill>
                  <a:srgbClr val="FFFFFF"/>
                </a:solidFill>
                <a:latin typeface="微软雅黑" panose="020B0503020204020204" pitchFamily="34" charset="-122"/>
                <a:ea typeface="微软雅黑" pitchFamily="34" charset="-122"/>
                <a:cs typeface="Arial" pitchFamily="34" charset="0"/>
              </a:rPr>
              <a:t>:20-22pt</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子目录 </a:t>
            </a:r>
            <a:r>
              <a:rPr lang="en-US" altLang="zh-CN" sz="1100" dirty="0">
                <a:solidFill>
                  <a:srgbClr val="FFFFFF"/>
                </a:solidFill>
                <a:latin typeface="微软雅黑" panose="020B0503020204020204" pitchFamily="34" charset="-122"/>
                <a:ea typeface="微软雅黑" pitchFamily="34" charset="-122"/>
                <a:cs typeface="Arial" pitchFamily="34" charset="0"/>
              </a:rPr>
              <a:t>(2-5</a:t>
            </a:r>
            <a:r>
              <a:rPr lang="zh-CN" altLang="en-US" sz="1100" dirty="0">
                <a:solidFill>
                  <a:srgbClr val="FFFFFF"/>
                </a:solidFill>
                <a:latin typeface="微软雅黑" panose="020B0503020204020204" pitchFamily="34" charset="-122"/>
                <a:ea typeface="微软雅黑" pitchFamily="34" charset="-122"/>
                <a:cs typeface="Arial" pitchFamily="34" charset="0"/>
              </a:rPr>
              <a:t>级</a:t>
            </a:r>
            <a:r>
              <a:rPr lang="en-US" altLang="zh-CN" sz="1100" dirty="0">
                <a:solidFill>
                  <a:srgbClr val="FFFFFF"/>
                </a:solidFill>
                <a:latin typeface="微软雅黑" panose="020B0503020204020204" pitchFamily="34" charset="-122"/>
                <a:ea typeface="微软雅黑" pitchFamily="34" charset="-122"/>
                <a:cs typeface="Arial" pitchFamily="34" charset="0"/>
              </a:rPr>
              <a:t>) :18pt  </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颜色</a:t>
            </a:r>
            <a:r>
              <a:rPr lang="en-US" altLang="zh-CN" sz="1100" dirty="0">
                <a:solidFill>
                  <a:srgbClr val="FFFFFF"/>
                </a:solidFill>
                <a:latin typeface="微软雅黑" panose="020B0503020204020204" pitchFamily="34" charset="-122"/>
                <a:ea typeface="微软雅黑" pitchFamily="34" charset="-122"/>
                <a:cs typeface="Arial" pitchFamily="34" charset="0"/>
              </a:rPr>
              <a:t>:</a:t>
            </a:r>
            <a:r>
              <a:rPr lang="zh-CN" altLang="en-US" sz="1100" dirty="0">
                <a:solidFill>
                  <a:srgbClr val="FFFFFF"/>
                </a:solidFill>
                <a:latin typeface="微软雅黑" panose="020B0503020204020204" pitchFamily="34" charset="-122"/>
                <a:ea typeface="微软雅黑" pitchFamily="34" charset="-122"/>
                <a:cs typeface="Arial" pitchFamily="34" charset="0"/>
              </a:rPr>
              <a:t>黑色</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t>
            </a:r>
            <a:r>
              <a:rPr lang="zh-CN" altLang="en-US" sz="1100" dirty="0">
                <a:solidFill>
                  <a:srgbClr val="FFFFFF"/>
                </a:solidFill>
                <a:latin typeface="微软雅黑" panose="020B0503020204020204" pitchFamily="34" charset="-122"/>
                <a:ea typeface="微软雅黑" pitchFamily="34" charset="-122"/>
                <a:cs typeface="Arial" pitchFamily="34" charset="0"/>
              </a:rPr>
              <a:t>微软雅黑</a:t>
            </a: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Arial</a:t>
            </a:r>
          </a:p>
          <a:p>
            <a:pPr marL="342900" indent="-342900" algn="r">
              <a:lnSpc>
                <a:spcPct val="75000"/>
              </a:lnSpc>
              <a:spcBef>
                <a:spcPct val="20000"/>
              </a:spcBef>
            </a:pP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中文正文</a:t>
            </a:r>
            <a:r>
              <a:rPr lang="en-US" altLang="zh-CN" sz="1100" dirty="0">
                <a:solidFill>
                  <a:srgbClr val="FFFFFF"/>
                </a:solidFill>
                <a:latin typeface="微软雅黑" panose="020B0503020204020204" pitchFamily="34" charset="-122"/>
                <a:ea typeface="微软雅黑" pitchFamily="34" charset="-122"/>
                <a:cs typeface="Arial" pitchFamily="34" charset="0"/>
              </a:rPr>
              <a:t>:18-20pt</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子目录</a:t>
            </a:r>
            <a:r>
              <a:rPr lang="en-US" altLang="zh-CN" sz="1100" dirty="0">
                <a:solidFill>
                  <a:srgbClr val="FFFFFF"/>
                </a:solidFill>
                <a:latin typeface="微软雅黑" panose="020B0503020204020204" pitchFamily="34" charset="-122"/>
                <a:ea typeface="微软雅黑" pitchFamily="34" charset="-122"/>
                <a:cs typeface="Arial" pitchFamily="34" charset="0"/>
              </a:rPr>
              <a:t>(2-5</a:t>
            </a:r>
            <a:r>
              <a:rPr lang="zh-CN" altLang="en-US" sz="1100" dirty="0">
                <a:solidFill>
                  <a:srgbClr val="FFFFFF"/>
                </a:solidFill>
                <a:latin typeface="微软雅黑" panose="020B0503020204020204" pitchFamily="34" charset="-122"/>
                <a:ea typeface="微软雅黑" pitchFamily="34" charset="-122"/>
                <a:cs typeface="Arial" pitchFamily="34" charset="0"/>
              </a:rPr>
              <a:t>级</a:t>
            </a:r>
            <a:r>
              <a:rPr lang="en-US" altLang="zh-CN" sz="1100" dirty="0">
                <a:solidFill>
                  <a:srgbClr val="FFFFFF"/>
                </a:solidFill>
                <a:latin typeface="微软雅黑" panose="020B0503020204020204" pitchFamily="34" charset="-122"/>
                <a:ea typeface="微软雅黑" pitchFamily="34" charset="-122"/>
                <a:cs typeface="Arial" pitchFamily="34" charset="0"/>
              </a:rPr>
              <a:t>):18pt </a:t>
            </a:r>
            <a:endParaRPr lang="zh-CN" altLang="en-US"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颜色</a:t>
            </a:r>
            <a:r>
              <a:rPr lang="en-US" altLang="zh-CN" sz="1100" dirty="0">
                <a:solidFill>
                  <a:srgbClr val="FFFFFF"/>
                </a:solidFill>
                <a:latin typeface="微软雅黑" panose="020B0503020204020204" pitchFamily="34" charset="-122"/>
                <a:ea typeface="微软雅黑" pitchFamily="34" charset="-122"/>
                <a:cs typeface="Arial" pitchFamily="34" charset="0"/>
              </a:rPr>
              <a:t>:</a:t>
            </a:r>
            <a:r>
              <a:rPr lang="zh-CN" altLang="en-US" sz="1100" dirty="0">
                <a:solidFill>
                  <a:srgbClr val="FFFFFF"/>
                </a:solidFill>
                <a:latin typeface="微软雅黑" panose="020B0503020204020204" pitchFamily="34" charset="-122"/>
                <a:ea typeface="微软雅黑" pitchFamily="34" charset="-122"/>
                <a:cs typeface="Arial" pitchFamily="34" charset="0"/>
              </a:rPr>
              <a:t>黑色</a:t>
            </a: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中文字体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t>
            </a:r>
            <a:r>
              <a:rPr lang="zh-CN" altLang="en-US" sz="1100" dirty="0">
                <a:solidFill>
                  <a:srgbClr val="FFFFFF"/>
                </a:solidFill>
                <a:latin typeface="微软雅黑" panose="020B0503020204020204" pitchFamily="34" charset="-122"/>
                <a:ea typeface="微软雅黑" pitchFamily="34" charset="-122"/>
                <a:cs typeface="Arial" pitchFamily="34" charset="0"/>
              </a:rPr>
              <a:t>微软雅黑</a:t>
            </a:r>
            <a:endParaRPr lang="en-US" altLang="zh-CN" sz="1100" dirty="0">
              <a:solidFill>
                <a:srgbClr val="FFFFFF"/>
              </a:solidFill>
              <a:latin typeface="微软雅黑" panose="020B0503020204020204" pitchFamily="34" charset="-122"/>
              <a:ea typeface="微软雅黑" pitchFamily="34" charset="-122"/>
              <a:cs typeface="Arial" pitchFamily="34" charset="0"/>
            </a:endParaRPr>
          </a:p>
          <a:p>
            <a:pPr marL="342900" indent="-342900" algn="r">
              <a:lnSpc>
                <a:spcPct val="125000"/>
              </a:lnSpc>
              <a:spcBef>
                <a:spcPct val="20000"/>
              </a:spcBef>
            </a:pPr>
            <a:r>
              <a:rPr lang="zh-CN" altLang="en-US" sz="1100" dirty="0">
                <a:solidFill>
                  <a:srgbClr val="FFFFFF"/>
                </a:solidFill>
                <a:latin typeface="微软雅黑" panose="020B0503020204020204" pitchFamily="34" charset="-122"/>
                <a:ea typeface="微软雅黑" pitchFamily="34" charset="-122"/>
                <a:cs typeface="Arial" pitchFamily="34" charset="0"/>
              </a:rPr>
              <a:t>英文字体 </a:t>
            </a:r>
            <a:r>
              <a:rPr lang="en-US" altLang="zh-CN" sz="1100" dirty="0">
                <a:solidFill>
                  <a:srgbClr val="FFFFFF"/>
                </a:solidFill>
                <a:latin typeface="微软雅黑" panose="020B0503020204020204" pitchFamily="34" charset="-122"/>
                <a:ea typeface="微软雅黑" pitchFamily="34" charset="-122"/>
                <a:cs typeface="Arial" pitchFamily="34" charset="0"/>
              </a:rPr>
              <a:t>: Arial</a:t>
            </a:r>
          </a:p>
        </p:txBody>
      </p:sp>
      <p:sp>
        <p:nvSpPr>
          <p:cNvPr id="1465403" name="Rectangle 59"/>
          <p:cNvSpPr>
            <a:spLocks noChangeArrowheads="1"/>
          </p:cNvSpPr>
          <p:nvPr/>
        </p:nvSpPr>
        <p:spPr bwMode="auto">
          <a:xfrm>
            <a:off x="12266090" y="1122766"/>
            <a:ext cx="1399116"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dirty="0">
                <a:solidFill>
                  <a:schemeClr val="bg1"/>
                </a:solidFill>
                <a:latin typeface="微软雅黑" panose="020B0503020204020204" pitchFamily="34" charset="-122"/>
                <a:ea typeface="微软雅黑" pitchFamily="34" charset="-122"/>
                <a:cs typeface="Arial" pitchFamily="34" charset="0"/>
              </a:rPr>
              <a:t>配色参考方案：</a:t>
            </a:r>
          </a:p>
          <a:p>
            <a:pPr defTabSz="801688" fontAlgn="base">
              <a:lnSpc>
                <a:spcPct val="120000"/>
              </a:lnSpc>
              <a:spcBef>
                <a:spcPct val="30000"/>
              </a:spcBef>
              <a:buClr>
                <a:srgbClr val="808080"/>
              </a:buClr>
              <a:buSzPct val="60000"/>
              <a:buFont typeface="Wingdings" pitchFamily="2" charset="2"/>
              <a:buNone/>
            </a:pPr>
            <a:r>
              <a:rPr lang="zh-CN" altLang="en-US" sz="1100" dirty="0">
                <a:solidFill>
                  <a:schemeClr val="bg1"/>
                </a:solidFill>
                <a:latin typeface="微软雅黑" panose="020B0503020204020204" pitchFamily="34" charset="-122"/>
                <a:ea typeface="微软雅黑" pitchFamily="34" charset="-122"/>
                <a:cs typeface="Arial" pitchFamily="34" charset="0"/>
              </a:rPr>
              <a:t>建议同一页面内不超过四种颜色，以下是</a:t>
            </a:r>
            <a:r>
              <a:rPr lang="en-US" altLang="zh-CN" sz="1100" dirty="0">
                <a:solidFill>
                  <a:schemeClr val="bg1"/>
                </a:solidFill>
                <a:latin typeface="微软雅黑" panose="020B0503020204020204" pitchFamily="34" charset="-122"/>
                <a:ea typeface="微软雅黑" pitchFamily="34" charset="-122"/>
                <a:cs typeface="Arial" pitchFamily="34" charset="0"/>
              </a:rPr>
              <a:t>13</a:t>
            </a:r>
            <a:r>
              <a:rPr lang="zh-CN" altLang="en-US" sz="1100" dirty="0">
                <a:solidFill>
                  <a:schemeClr val="bg1"/>
                </a:solidFill>
                <a:latin typeface="微软雅黑" panose="020B0503020204020204" pitchFamily="34" charset="-122"/>
                <a:ea typeface="微软雅黑" pitchFamily="34" charset="-122"/>
                <a:cs typeface="Arial" pitchFamily="34" charset="0"/>
              </a:rPr>
              <a:t>组配色方案，同一页面内只选择一组使用。（仅供参考）</a:t>
            </a:r>
          </a:p>
          <a:p>
            <a:pPr defTabSz="801688" fontAlgn="base">
              <a:lnSpc>
                <a:spcPct val="125000"/>
              </a:lnSpc>
              <a:spcBef>
                <a:spcPct val="30000"/>
              </a:spcBef>
              <a:buClr>
                <a:srgbClr val="808080"/>
              </a:buClr>
              <a:buSzPct val="60000"/>
              <a:buFont typeface="Wingdings" pitchFamily="2" charset="2"/>
              <a:buNone/>
            </a:pP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defTabSz="801688" fontAlgn="base">
              <a:lnSpc>
                <a:spcPct val="125000"/>
              </a:lnSpc>
              <a:spcBef>
                <a:spcPct val="30000"/>
              </a:spcBef>
              <a:buClr>
                <a:srgbClr val="808080"/>
              </a:buClr>
              <a:buSzPct val="60000"/>
              <a:buFont typeface="Wingdings" pitchFamily="2" charset="2"/>
              <a:buChar char="l"/>
            </a:pPr>
            <a:endParaRPr lang="zh-CN" altLang="en-US" sz="1100" dirty="0">
              <a:solidFill>
                <a:schemeClr val="bg1"/>
              </a:solidFill>
              <a:latin typeface="微软雅黑" panose="020B0503020204020204" pitchFamily="34" charset="-122"/>
              <a:ea typeface="微软雅黑" pitchFamily="34" charset="-122"/>
              <a:cs typeface="Arial" pitchFamily="34" charset="0"/>
            </a:endParaRPr>
          </a:p>
          <a:p>
            <a:pPr defTabSz="801688" fontAlgn="base">
              <a:lnSpc>
                <a:spcPct val="125000"/>
              </a:lnSpc>
              <a:spcBef>
                <a:spcPct val="30000"/>
              </a:spcBef>
              <a:buClr>
                <a:srgbClr val="808080"/>
              </a:buClr>
              <a:buSzPct val="60000"/>
              <a:buFont typeface="Wingdings" pitchFamily="2" charset="2"/>
              <a:buChar char="l"/>
            </a:pPr>
            <a:endParaRPr lang="en-US" altLang="zh-CN" sz="1100" dirty="0">
              <a:solidFill>
                <a:schemeClr val="bg1"/>
              </a:solidFill>
              <a:latin typeface="微软雅黑" panose="020B0503020204020204" pitchFamily="34" charset="-122"/>
              <a:ea typeface="微软雅黑" pitchFamily="34" charset="-122"/>
              <a:cs typeface="Arial" pitchFamily="34" charset="0"/>
            </a:endParaRPr>
          </a:p>
        </p:txBody>
      </p:sp>
      <p:sp>
        <p:nvSpPr>
          <p:cNvPr id="1465404" name="Rectangle 60"/>
          <p:cNvSpPr>
            <a:spLocks noChangeArrowheads="1"/>
          </p:cNvSpPr>
          <p:nvPr/>
        </p:nvSpPr>
        <p:spPr bwMode="auto">
          <a:xfrm>
            <a:off x="12266090" y="-61913"/>
            <a:ext cx="1399116"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dirty="0">
                <a:solidFill>
                  <a:schemeClr val="bg1"/>
                </a:solidFill>
                <a:latin typeface="微软雅黑" panose="020B0503020204020204" pitchFamily="34" charset="-122"/>
                <a:ea typeface="微软雅黑" pitchFamily="34" charset="-122"/>
                <a:cs typeface="Arial" pitchFamily="34" charset="0"/>
              </a:rPr>
              <a:t>客户或者合作伙伴的标志放在右上角</a:t>
            </a:r>
            <a:r>
              <a:rPr lang="en-US" altLang="zh-CN" sz="1100" dirty="0">
                <a:solidFill>
                  <a:schemeClr val="bg1"/>
                </a:solidFill>
                <a:latin typeface="微软雅黑" panose="020B0503020204020204" pitchFamily="34" charset="-122"/>
                <a:ea typeface="微软雅黑" pitchFamily="34" charset="-122"/>
                <a:cs typeface="Arial" pitchFamily="34" charset="0"/>
              </a:rPr>
              <a:t>.</a:t>
            </a:r>
          </a:p>
        </p:txBody>
      </p:sp>
      <p:grpSp>
        <p:nvGrpSpPr>
          <p:cNvPr id="1465406" name="Group 62"/>
          <p:cNvGrpSpPr>
            <a:grpSpLocks/>
          </p:cNvGrpSpPr>
          <p:nvPr/>
        </p:nvGrpSpPr>
        <p:grpSpPr bwMode="auto">
          <a:xfrm>
            <a:off x="12473523" y="3789362"/>
            <a:ext cx="986367" cy="182563"/>
            <a:chOff x="5893" y="2387"/>
            <a:chExt cx="466" cy="115"/>
          </a:xfrm>
        </p:grpSpPr>
        <p:sp>
          <p:nvSpPr>
            <p:cNvPr id="1465407" name="Rectangle 63"/>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08" name="Rectangle 64"/>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09" name="Rectangle 65"/>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0" name="Rectangle 66"/>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11" name="Group 67"/>
          <p:cNvGrpSpPr>
            <a:grpSpLocks/>
          </p:cNvGrpSpPr>
          <p:nvPr/>
        </p:nvGrpSpPr>
        <p:grpSpPr bwMode="auto">
          <a:xfrm>
            <a:off x="12473523" y="4005265"/>
            <a:ext cx="986367" cy="182563"/>
            <a:chOff x="5893" y="2523"/>
            <a:chExt cx="466" cy="115"/>
          </a:xfrm>
        </p:grpSpPr>
        <p:sp>
          <p:nvSpPr>
            <p:cNvPr id="1465412" name="Rectangle 68"/>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3" name="Rectangle 69"/>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4" name="Rectangle 70"/>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5" name="Rectangle 71"/>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16" name="Group 72"/>
          <p:cNvGrpSpPr>
            <a:grpSpLocks/>
          </p:cNvGrpSpPr>
          <p:nvPr/>
        </p:nvGrpSpPr>
        <p:grpSpPr bwMode="auto">
          <a:xfrm>
            <a:off x="12473523" y="4221165"/>
            <a:ext cx="986367" cy="182563"/>
            <a:chOff x="5893" y="2659"/>
            <a:chExt cx="466" cy="115"/>
          </a:xfrm>
        </p:grpSpPr>
        <p:sp>
          <p:nvSpPr>
            <p:cNvPr id="1465417" name="Rectangle 73"/>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8" name="Rectangle 74"/>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19" name="Rectangle 75"/>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0" name="Rectangle 76"/>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21" name="Group 77"/>
          <p:cNvGrpSpPr>
            <a:grpSpLocks/>
          </p:cNvGrpSpPr>
          <p:nvPr/>
        </p:nvGrpSpPr>
        <p:grpSpPr bwMode="auto">
          <a:xfrm>
            <a:off x="12473523" y="3573463"/>
            <a:ext cx="986367" cy="188912"/>
            <a:chOff x="5893" y="2251"/>
            <a:chExt cx="466" cy="119"/>
          </a:xfrm>
        </p:grpSpPr>
        <p:sp>
          <p:nvSpPr>
            <p:cNvPr id="1465422" name="Rectangle 78"/>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3" name="Rectangle 79"/>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4" name="Rectangle 80"/>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5" name="Rectangle 81"/>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26" name="Group 82"/>
          <p:cNvGrpSpPr>
            <a:grpSpLocks/>
          </p:cNvGrpSpPr>
          <p:nvPr/>
        </p:nvGrpSpPr>
        <p:grpSpPr bwMode="auto">
          <a:xfrm>
            <a:off x="12473523" y="4581526"/>
            <a:ext cx="986367" cy="182563"/>
            <a:chOff x="5893" y="2886"/>
            <a:chExt cx="466" cy="115"/>
          </a:xfrm>
        </p:grpSpPr>
        <p:sp>
          <p:nvSpPr>
            <p:cNvPr id="1465427" name="Rectangle 83"/>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8" name="Rectangle 84"/>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29" name="Rectangle 85"/>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0" name="Rectangle 86"/>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31" name="Group 87"/>
          <p:cNvGrpSpPr>
            <a:grpSpLocks/>
          </p:cNvGrpSpPr>
          <p:nvPr/>
        </p:nvGrpSpPr>
        <p:grpSpPr bwMode="auto">
          <a:xfrm>
            <a:off x="12473523" y="4797426"/>
            <a:ext cx="986367" cy="182563"/>
            <a:chOff x="5893" y="3022"/>
            <a:chExt cx="466" cy="115"/>
          </a:xfrm>
        </p:grpSpPr>
        <p:sp>
          <p:nvSpPr>
            <p:cNvPr id="1465432" name="Rectangle 88"/>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3" name="Rectangle 89"/>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4" name="Rectangle 90"/>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5" name="Rectangle 91"/>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36" name="Group 92"/>
          <p:cNvGrpSpPr>
            <a:grpSpLocks/>
          </p:cNvGrpSpPr>
          <p:nvPr/>
        </p:nvGrpSpPr>
        <p:grpSpPr bwMode="auto">
          <a:xfrm>
            <a:off x="12473523" y="5013326"/>
            <a:ext cx="986367" cy="182563"/>
            <a:chOff x="5893" y="3158"/>
            <a:chExt cx="466" cy="115"/>
          </a:xfrm>
        </p:grpSpPr>
        <p:sp>
          <p:nvSpPr>
            <p:cNvPr id="1465437" name="Rectangle 93"/>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8" name="Rectangle 94"/>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39" name="Rectangle 95"/>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0" name="Rectangle 96"/>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41" name="Group 97"/>
          <p:cNvGrpSpPr>
            <a:grpSpLocks/>
          </p:cNvGrpSpPr>
          <p:nvPr/>
        </p:nvGrpSpPr>
        <p:grpSpPr bwMode="auto">
          <a:xfrm>
            <a:off x="12473523" y="5373690"/>
            <a:ext cx="986367" cy="182563"/>
            <a:chOff x="5893" y="3385"/>
            <a:chExt cx="466" cy="115"/>
          </a:xfrm>
        </p:grpSpPr>
        <p:sp>
          <p:nvSpPr>
            <p:cNvPr id="1465442" name="Rectangle 98"/>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3" name="Rectangle 99"/>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4" name="Rectangle 100"/>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5" name="Rectangle 101"/>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46" name="Group 102"/>
          <p:cNvGrpSpPr>
            <a:grpSpLocks/>
          </p:cNvGrpSpPr>
          <p:nvPr/>
        </p:nvGrpSpPr>
        <p:grpSpPr bwMode="auto">
          <a:xfrm>
            <a:off x="12473523" y="5589590"/>
            <a:ext cx="986367" cy="182563"/>
            <a:chOff x="5893" y="3521"/>
            <a:chExt cx="466" cy="115"/>
          </a:xfrm>
        </p:grpSpPr>
        <p:sp>
          <p:nvSpPr>
            <p:cNvPr id="1465447" name="Rectangle 103"/>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8" name="Rectangle 104"/>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49" name="Rectangle 105"/>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0" name="Rectangle 106"/>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51" name="Group 107"/>
          <p:cNvGrpSpPr>
            <a:grpSpLocks/>
          </p:cNvGrpSpPr>
          <p:nvPr/>
        </p:nvGrpSpPr>
        <p:grpSpPr bwMode="auto">
          <a:xfrm>
            <a:off x="12473523" y="5805490"/>
            <a:ext cx="986367" cy="182563"/>
            <a:chOff x="5893" y="3657"/>
            <a:chExt cx="466" cy="115"/>
          </a:xfrm>
        </p:grpSpPr>
        <p:sp>
          <p:nvSpPr>
            <p:cNvPr id="1465452" name="Rectangle 108"/>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3" name="Rectangle 109"/>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4" name="Rectangle 110"/>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5" name="Rectangle 111"/>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56" name="Group 112"/>
          <p:cNvGrpSpPr>
            <a:grpSpLocks/>
          </p:cNvGrpSpPr>
          <p:nvPr/>
        </p:nvGrpSpPr>
        <p:grpSpPr bwMode="auto">
          <a:xfrm>
            <a:off x="12473523" y="6165853"/>
            <a:ext cx="986367" cy="182563"/>
            <a:chOff x="5893" y="3884"/>
            <a:chExt cx="466" cy="115"/>
          </a:xfrm>
        </p:grpSpPr>
        <p:sp>
          <p:nvSpPr>
            <p:cNvPr id="1465457" name="Rectangle 113"/>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8" name="Rectangle 114"/>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59" name="Rectangle 115"/>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0" name="Rectangle 116"/>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61" name="Group 117"/>
          <p:cNvGrpSpPr>
            <a:grpSpLocks/>
          </p:cNvGrpSpPr>
          <p:nvPr/>
        </p:nvGrpSpPr>
        <p:grpSpPr bwMode="auto">
          <a:xfrm>
            <a:off x="12473523" y="6391278"/>
            <a:ext cx="986367" cy="182563"/>
            <a:chOff x="5893" y="4026"/>
            <a:chExt cx="466" cy="115"/>
          </a:xfrm>
        </p:grpSpPr>
        <p:sp>
          <p:nvSpPr>
            <p:cNvPr id="1465462" name="Rectangle 118"/>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3" name="Rectangle 119"/>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4" name="Rectangle 120"/>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5" name="Rectangle 121"/>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grpSp>
        <p:nvGrpSpPr>
          <p:cNvPr id="1465466" name="Group 122"/>
          <p:cNvGrpSpPr>
            <a:grpSpLocks/>
          </p:cNvGrpSpPr>
          <p:nvPr/>
        </p:nvGrpSpPr>
        <p:grpSpPr bwMode="auto">
          <a:xfrm>
            <a:off x="12473523" y="6615114"/>
            <a:ext cx="986367" cy="182563"/>
            <a:chOff x="5893" y="4167"/>
            <a:chExt cx="466" cy="115"/>
          </a:xfrm>
        </p:grpSpPr>
        <p:sp>
          <p:nvSpPr>
            <p:cNvPr id="1465467" name="Rectangle 123"/>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8" name="Rectangle 124"/>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69" name="Rectangle 125"/>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sp>
          <p:nvSpPr>
            <p:cNvPr id="1465470" name="Rectangle 126"/>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endParaRPr lang="zh-CN" altLang="en-US" dirty="0">
                <a:latin typeface="微软雅黑" panose="020B0503020204020204" pitchFamily="34" charset="-122"/>
                <a:ea typeface="微软雅黑" pitchFamily="34" charset="-122"/>
                <a:cs typeface="Arial" pitchFamily="34" charset="0"/>
              </a:endParaRPr>
            </a:p>
          </p:txBody>
        </p:sp>
      </p:grpSp>
      <p:sp>
        <p:nvSpPr>
          <p:cNvPr id="1465471" name="Rectangle 127"/>
          <p:cNvSpPr>
            <a:spLocks noGrp="1" noChangeAspect="1" noChangeArrowheads="1"/>
          </p:cNvSpPr>
          <p:nvPr>
            <p:ph type="sldNum" sz="quarter" idx="4"/>
          </p:nvPr>
        </p:nvSpPr>
        <p:spPr bwMode="auto">
          <a:xfrm>
            <a:off x="8128000" y="6498513"/>
            <a:ext cx="849262" cy="296330"/>
          </a:xfrm>
          <a:prstGeom prst="rect">
            <a:avLst/>
          </a:prstGeom>
          <a:noFill/>
          <a:ln w="9525" algn="ctr">
            <a:noFill/>
            <a:miter lim="800000"/>
            <a:headEnd/>
            <a:tailEnd/>
          </a:ln>
          <a:effectLst/>
        </p:spPr>
        <p:txBody>
          <a:bodyPr wrap="none" lIns="80101" tIns="40052" rIns="80101" bIns="40052">
            <a:spAutoFit/>
          </a:bodyPr>
          <a:lstStyle>
            <a:lvl1pPr>
              <a:defRPr lang="en-US" altLang="zh-CN" sz="1400" b="1" i="0" smtClean="0">
                <a:latin typeface="Arial" pitchFamily="34" charset="0"/>
                <a:ea typeface="ＭＳ Ｐゴシック" pitchFamily="34" charset="-128"/>
                <a:cs typeface="Arial" pitchFamily="34" charset="0"/>
              </a:defRPr>
            </a:lvl1pPr>
          </a:lstStyle>
          <a:p>
            <a:pPr defTabSz="801688" eaLnBrk="0" fontAlgn="base" hangingPunct="0"/>
            <a:r>
              <a:rPr lang="en-US" dirty="0">
                <a:latin typeface="微软雅黑" panose="020B0503020204020204" pitchFamily="34" charset="-122"/>
              </a:rPr>
              <a:t>Page</a:t>
            </a:r>
            <a:fld id="{D4789C36-C1FE-4AFB-B45B-65918AF97793}" type="slidenum">
              <a:rPr smtClean="0">
                <a:latin typeface="微软雅黑" panose="020B0503020204020204" pitchFamily="34" charset="-122"/>
              </a:rPr>
              <a:pPr defTabSz="801688" eaLnBrk="0" fontAlgn="base" hangingPunct="0"/>
              <a:t>‹#›</a:t>
            </a:fld>
            <a:endParaRPr dirty="0">
              <a:latin typeface="微软雅黑" panose="020B0503020204020204" pitchFamily="34" charset="-122"/>
            </a:endParaRPr>
          </a:p>
        </p:txBody>
      </p:sp>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230256" y="6484819"/>
            <a:ext cx="1306419" cy="313043"/>
          </a:xfrm>
          <a:prstGeom prst="rect">
            <a:avLst/>
          </a:prstGeom>
        </p:spPr>
      </p:pic>
    </p:spTree>
    <p:extLst>
      <p:ext uri="{BB962C8B-B14F-4D97-AF65-F5344CB8AC3E}">
        <p14:creationId xmlns:p14="http://schemas.microsoft.com/office/powerpoint/2010/main" val="2831952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801688" rtl="0" eaLnBrk="1" fontAlgn="base" hangingPunct="1">
        <a:spcBef>
          <a:spcPct val="0"/>
        </a:spcBef>
        <a:spcAft>
          <a:spcPct val="0"/>
        </a:spcAft>
        <a:defRPr lang="zh-CN" altLang="en-US" sz="2800" dirty="0" smtClean="0">
          <a:solidFill>
            <a:srgbClr val="990000"/>
          </a:solidFill>
          <a:latin typeface="微软雅黑" panose="020B0503020204020204" pitchFamily="34" charset="-122"/>
          <a:ea typeface="微软雅黑" pitchFamily="34" charset="-122"/>
          <a:cs typeface="Arial" pitchFamily="34" charset="0"/>
        </a:defRPr>
      </a:lvl1pPr>
      <a:lvl2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2pPr>
      <a:lvl3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3pPr>
      <a:lvl4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4pPr>
      <a:lvl5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rgbClr val="808080"/>
        </a:buClr>
        <a:buSzPct val="60000"/>
        <a:buFont typeface="Wingdings" pitchFamily="2" charset="2"/>
        <a:buChar char="l"/>
        <a:defRPr sz="1800">
          <a:solidFill>
            <a:schemeClr val="tx1"/>
          </a:solidFill>
          <a:latin typeface="微软雅黑" panose="020B0503020204020204" pitchFamily="34" charset="-122"/>
          <a:ea typeface="微软雅黑" pitchFamily="34" charset="-122"/>
          <a:cs typeface="Arial" pitchFamily="34" charset="0"/>
        </a:defRPr>
      </a:lvl1pPr>
      <a:lvl2pPr marL="654050" indent="-252413" algn="l" defTabSz="801688" rtl="0" eaLnBrk="1" fontAlgn="base" hangingPunct="1">
        <a:lnSpc>
          <a:spcPct val="140000"/>
        </a:lnSpc>
        <a:spcBef>
          <a:spcPct val="30000"/>
        </a:spcBef>
        <a:spcAft>
          <a:spcPct val="0"/>
        </a:spcAft>
        <a:buClr>
          <a:srgbClr val="080808"/>
        </a:buClr>
        <a:buSzPct val="50000"/>
        <a:buFont typeface="Wingdings" pitchFamily="2" charset="2"/>
        <a:buChar char="p"/>
        <a:defRPr sz="1600">
          <a:solidFill>
            <a:schemeClr val="tx1"/>
          </a:solidFill>
          <a:latin typeface="微软雅黑" panose="020B0503020204020204" pitchFamily="34" charset="-122"/>
          <a:ea typeface="微软雅黑" pitchFamily="34" charset="-122"/>
          <a:cs typeface="Arial" pitchFamily="34" charset="0"/>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sz="1400">
          <a:solidFill>
            <a:schemeClr val="tx1"/>
          </a:solidFill>
          <a:latin typeface="微软雅黑" panose="020B0503020204020204" pitchFamily="34" charset="-122"/>
          <a:ea typeface="微软雅黑" pitchFamily="34" charset="-122"/>
          <a:cs typeface="Arial" pitchFamily="34" charset="0"/>
        </a:defRPr>
      </a:lvl3pPr>
      <a:lvl4pPr marL="1400175" indent="-198438" algn="l" defTabSz="801688" rtl="0" eaLnBrk="1" fontAlgn="base" hangingPunct="1">
        <a:lnSpc>
          <a:spcPct val="140000"/>
        </a:lnSpc>
        <a:spcBef>
          <a:spcPct val="30000"/>
        </a:spcBef>
        <a:spcAft>
          <a:spcPct val="0"/>
        </a:spcAft>
        <a:buChar char="–"/>
        <a:defRPr sz="1200">
          <a:solidFill>
            <a:schemeClr val="tx1"/>
          </a:solidFill>
          <a:latin typeface="微软雅黑" panose="020B0503020204020204" pitchFamily="34" charset="-122"/>
          <a:ea typeface="微软雅黑" pitchFamily="34" charset="-122"/>
          <a:cs typeface="Arial" pitchFamily="34" charset="0"/>
        </a:defRPr>
      </a:lvl4pPr>
      <a:lvl5pPr marL="1800225" indent="-200025" algn="l" defTabSz="801688" rtl="0" eaLnBrk="1" fontAlgn="base" hangingPunct="1">
        <a:lnSpc>
          <a:spcPct val="140000"/>
        </a:lnSpc>
        <a:spcBef>
          <a:spcPct val="30000"/>
        </a:spcBef>
        <a:spcAft>
          <a:spcPct val="0"/>
        </a:spcAft>
        <a:buFont typeface="FrutigerNext LT Medium" pitchFamily="34" charset="0"/>
        <a:buChar char="~"/>
        <a:defRPr sz="1200">
          <a:solidFill>
            <a:schemeClr val="tx1"/>
          </a:solidFill>
          <a:latin typeface="微软雅黑" panose="020B0503020204020204" pitchFamily="34" charset="-122"/>
          <a:ea typeface="微软雅黑" pitchFamily="34" charset="-122"/>
          <a:cs typeface="Arial" pitchFamily="34" charset="0"/>
        </a:defRPr>
      </a:lvl5pPr>
      <a:lvl6pPr marL="22574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69444" name="Picture 4" descr="5"/>
          <p:cNvPicPr>
            <a:picLocks noChangeAspect="1" noChangeArrowheads="1"/>
          </p:cNvPicPr>
          <p:nvPr/>
        </p:nvPicPr>
        <p:blipFill>
          <a:blip r:embed="rId3" cstate="print"/>
          <a:srcRect/>
          <a:stretch>
            <a:fillRect/>
          </a:stretch>
        </p:blipFill>
        <p:spPr bwMode="auto">
          <a:xfrm>
            <a:off x="0" y="5943604"/>
            <a:ext cx="12192000" cy="931863"/>
          </a:xfrm>
          <a:prstGeom prst="rect">
            <a:avLst/>
          </a:prstGeom>
          <a:noFill/>
        </p:spPr>
      </p:pic>
      <p:sp>
        <p:nvSpPr>
          <p:cNvPr id="5" name="Text Box 7"/>
          <p:cNvSpPr txBox="1">
            <a:spLocks noChangeArrowheads="1"/>
          </p:cNvSpPr>
          <p:nvPr userDrawn="1"/>
        </p:nvSpPr>
        <p:spPr bwMode="auto">
          <a:xfrm>
            <a:off x="5364126" y="2446917"/>
            <a:ext cx="1463752"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zh-CN" altLang="en-US" sz="4400" b="0" i="0" dirty="0">
                <a:solidFill>
                  <a:srgbClr val="990000"/>
                </a:solidFill>
                <a:latin typeface="微软雅黑" pitchFamily="34" charset="-122"/>
                <a:ea typeface="微软雅黑" pitchFamily="34" charset="-122"/>
                <a:cs typeface="Arial" pitchFamily="34" charset="0"/>
              </a:rPr>
              <a:t>谢 谢</a:t>
            </a:r>
            <a:endParaRPr lang="en-US" altLang="zh-CN" sz="4400" b="0" i="0" dirty="0">
              <a:solidFill>
                <a:srgbClr val="990000"/>
              </a:solidFill>
              <a:latin typeface="微软雅黑" pitchFamily="34" charset="-122"/>
              <a:ea typeface="微软雅黑" pitchFamily="34" charset="-122"/>
              <a:cs typeface="Arial" pitchFamily="34" charset="0"/>
            </a:endParaRPr>
          </a:p>
        </p:txBody>
      </p:sp>
      <p:sp>
        <p:nvSpPr>
          <p:cNvPr id="6" name="Text Box 8"/>
          <p:cNvSpPr txBox="1">
            <a:spLocks noChangeArrowheads="1"/>
          </p:cNvSpPr>
          <p:nvPr userDrawn="1"/>
        </p:nvSpPr>
        <p:spPr bwMode="auto">
          <a:xfrm>
            <a:off x="4634181" y="3429000"/>
            <a:ext cx="2923639" cy="48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600" b="0" i="0" dirty="0">
                <a:solidFill>
                  <a:srgbClr val="666666"/>
                </a:solidFill>
                <a:latin typeface="微软雅黑" panose="020B0503020204020204" pitchFamily="34" charset="-122"/>
                <a:ea typeface="ＭＳ Ｐゴシック" pitchFamily="34" charset="-128"/>
                <a:cs typeface="Arial" pitchFamily="34" charset="0"/>
              </a:rPr>
              <a:t>www.huawei.com</a:t>
            </a:r>
            <a:endParaRPr lang="en-US" altLang="zh-CN" sz="2600" b="0" i="0" dirty="0">
              <a:solidFill>
                <a:srgbClr val="990000"/>
              </a:solidFill>
              <a:latin typeface="微软雅黑" panose="020B0503020204020204" pitchFamily="34" charset="-122"/>
              <a:ea typeface="ＭＳ Ｐゴシック" pitchFamily="34" charset="-128"/>
              <a:cs typeface="Arial" pitchFamily="34" charset="0"/>
            </a:endParaRPr>
          </a:p>
        </p:txBody>
      </p:sp>
    </p:spTree>
    <p:extLst>
      <p:ext uri="{BB962C8B-B14F-4D97-AF65-F5344CB8AC3E}">
        <p14:creationId xmlns:p14="http://schemas.microsoft.com/office/powerpoint/2010/main" val="2698721359"/>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801688" rtl="0" fontAlgn="base">
        <a:spcBef>
          <a:spcPct val="0"/>
        </a:spcBef>
        <a:spcAft>
          <a:spcPct val="0"/>
        </a:spcAft>
        <a:defRPr sz="3700">
          <a:solidFill>
            <a:schemeClr val="tx2"/>
          </a:solidFill>
          <a:latin typeface="+mj-lt"/>
          <a:ea typeface="+mj-ea"/>
          <a:cs typeface="+mj-cs"/>
        </a:defRPr>
      </a:lvl1pPr>
      <a:lvl2pPr algn="ctr" defTabSz="801688" rtl="0" fontAlgn="base">
        <a:spcBef>
          <a:spcPct val="0"/>
        </a:spcBef>
        <a:spcAft>
          <a:spcPct val="0"/>
        </a:spcAft>
        <a:defRPr sz="3700">
          <a:solidFill>
            <a:schemeClr val="tx2"/>
          </a:solidFill>
          <a:latin typeface="Arial" charset="0"/>
          <a:ea typeface="宋体" charset="-122"/>
        </a:defRPr>
      </a:lvl2pPr>
      <a:lvl3pPr algn="ctr" defTabSz="801688" rtl="0" fontAlgn="base">
        <a:spcBef>
          <a:spcPct val="0"/>
        </a:spcBef>
        <a:spcAft>
          <a:spcPct val="0"/>
        </a:spcAft>
        <a:defRPr sz="3700">
          <a:solidFill>
            <a:schemeClr val="tx2"/>
          </a:solidFill>
          <a:latin typeface="Arial" charset="0"/>
          <a:ea typeface="宋体" charset="-122"/>
        </a:defRPr>
      </a:lvl3pPr>
      <a:lvl4pPr algn="ctr" defTabSz="801688" rtl="0" fontAlgn="base">
        <a:spcBef>
          <a:spcPct val="0"/>
        </a:spcBef>
        <a:spcAft>
          <a:spcPct val="0"/>
        </a:spcAft>
        <a:defRPr sz="3700">
          <a:solidFill>
            <a:schemeClr val="tx2"/>
          </a:solidFill>
          <a:latin typeface="Arial" charset="0"/>
          <a:ea typeface="宋体" charset="-122"/>
        </a:defRPr>
      </a:lvl4pPr>
      <a:lvl5pPr algn="ctr" defTabSz="801688" rtl="0" fontAlgn="base">
        <a:spcBef>
          <a:spcPct val="0"/>
        </a:spcBef>
        <a:spcAft>
          <a:spcPct val="0"/>
        </a:spcAft>
        <a:defRPr sz="3700">
          <a:solidFill>
            <a:schemeClr val="tx2"/>
          </a:solidFill>
          <a:latin typeface="Arial" charset="0"/>
          <a:ea typeface="宋体" charset="-122"/>
        </a:defRPr>
      </a:lvl5pPr>
      <a:lvl6pPr marL="457200" algn="ctr" defTabSz="801688" rtl="0" fontAlgn="base">
        <a:spcBef>
          <a:spcPct val="0"/>
        </a:spcBef>
        <a:spcAft>
          <a:spcPct val="0"/>
        </a:spcAft>
        <a:defRPr sz="3700">
          <a:solidFill>
            <a:schemeClr val="tx2"/>
          </a:solidFill>
          <a:latin typeface="Arial" charset="0"/>
          <a:ea typeface="宋体" charset="-122"/>
        </a:defRPr>
      </a:lvl6pPr>
      <a:lvl7pPr marL="914400" algn="ctr" defTabSz="801688" rtl="0" fontAlgn="base">
        <a:spcBef>
          <a:spcPct val="0"/>
        </a:spcBef>
        <a:spcAft>
          <a:spcPct val="0"/>
        </a:spcAft>
        <a:defRPr sz="3700">
          <a:solidFill>
            <a:schemeClr val="tx2"/>
          </a:solidFill>
          <a:latin typeface="Arial" charset="0"/>
          <a:ea typeface="宋体" charset="-122"/>
        </a:defRPr>
      </a:lvl7pPr>
      <a:lvl8pPr marL="1371600" algn="ctr" defTabSz="801688" rtl="0" fontAlgn="base">
        <a:spcBef>
          <a:spcPct val="0"/>
        </a:spcBef>
        <a:spcAft>
          <a:spcPct val="0"/>
        </a:spcAft>
        <a:defRPr sz="3700">
          <a:solidFill>
            <a:schemeClr val="tx2"/>
          </a:solidFill>
          <a:latin typeface="Arial" charset="0"/>
          <a:ea typeface="宋体" charset="-122"/>
        </a:defRPr>
      </a:lvl8pPr>
      <a:lvl9pPr marL="1828800" algn="ctr" defTabSz="801688" rtl="0" fontAlgn="base">
        <a:spcBef>
          <a:spcPct val="0"/>
        </a:spcBef>
        <a:spcAft>
          <a:spcPct val="0"/>
        </a:spcAft>
        <a:defRPr sz="3700">
          <a:solidFill>
            <a:schemeClr val="tx2"/>
          </a:solidFill>
          <a:latin typeface="Arial" charset="0"/>
          <a:ea typeface="宋体" charset="-122"/>
        </a:defRPr>
      </a:lvl9pPr>
    </p:titleStyle>
    <p:bodyStyle>
      <a:lvl1pPr marL="301625" indent="-301625" algn="l" defTabSz="801688" rtl="0" fontAlgn="base">
        <a:spcBef>
          <a:spcPct val="20000"/>
        </a:spcBef>
        <a:spcAft>
          <a:spcPct val="0"/>
        </a:spcAft>
        <a:buChar char="•"/>
        <a:defRPr sz="2800">
          <a:solidFill>
            <a:schemeClr val="tx1"/>
          </a:solidFill>
          <a:latin typeface="+mn-lt"/>
          <a:ea typeface="+mn-ea"/>
          <a:cs typeface="+mn-cs"/>
        </a:defRPr>
      </a:lvl1pPr>
      <a:lvl2pPr marL="654050" indent="-252413" algn="l" defTabSz="801688" rtl="0" fontAlgn="base">
        <a:spcBef>
          <a:spcPct val="20000"/>
        </a:spcBef>
        <a:spcAft>
          <a:spcPct val="0"/>
        </a:spcAft>
        <a:buChar char="–"/>
        <a:defRPr sz="2500">
          <a:solidFill>
            <a:schemeClr val="tx1"/>
          </a:solidFill>
          <a:latin typeface="+mn-lt"/>
          <a:ea typeface="+mn-ea"/>
        </a:defRPr>
      </a:lvl2pPr>
      <a:lvl3pPr marL="1003300" indent="-201613" algn="l" defTabSz="801688" rtl="0" fontAlgn="base">
        <a:spcBef>
          <a:spcPct val="20000"/>
        </a:spcBef>
        <a:spcAft>
          <a:spcPct val="0"/>
        </a:spcAft>
        <a:buChar char="•"/>
        <a:defRPr sz="2200">
          <a:solidFill>
            <a:schemeClr val="tx1"/>
          </a:solidFill>
          <a:latin typeface="+mn-lt"/>
          <a:ea typeface="+mn-ea"/>
        </a:defRPr>
      </a:lvl3pPr>
      <a:lvl4pPr marL="1400175" indent="-198438" algn="l" defTabSz="801688" rtl="0" fontAlgn="base">
        <a:spcBef>
          <a:spcPct val="20000"/>
        </a:spcBef>
        <a:spcAft>
          <a:spcPct val="0"/>
        </a:spcAft>
        <a:buChar char="–"/>
        <a:defRPr sz="1700">
          <a:solidFill>
            <a:schemeClr val="tx1"/>
          </a:solidFill>
          <a:latin typeface="+mn-lt"/>
          <a:ea typeface="+mn-ea"/>
        </a:defRPr>
      </a:lvl4pPr>
      <a:lvl5pPr marL="1800225" indent="-200025" algn="l" defTabSz="801688" rtl="0" fontAlgn="base">
        <a:spcBef>
          <a:spcPct val="20000"/>
        </a:spcBef>
        <a:spcAft>
          <a:spcPct val="0"/>
        </a:spcAft>
        <a:buChar char="»"/>
        <a:defRPr sz="1700">
          <a:solidFill>
            <a:schemeClr val="tx1"/>
          </a:solidFill>
          <a:latin typeface="+mn-lt"/>
          <a:ea typeface="+mn-ea"/>
        </a:defRPr>
      </a:lvl5pPr>
      <a:lvl6pPr marL="2257425" indent="-200025" algn="l" defTabSz="801688" rtl="0" fontAlgn="base">
        <a:spcBef>
          <a:spcPct val="20000"/>
        </a:spcBef>
        <a:spcAft>
          <a:spcPct val="0"/>
        </a:spcAft>
        <a:buChar char="»"/>
        <a:defRPr sz="1700">
          <a:solidFill>
            <a:schemeClr val="tx1"/>
          </a:solidFill>
          <a:latin typeface="+mn-lt"/>
          <a:ea typeface="+mn-ea"/>
        </a:defRPr>
      </a:lvl6pPr>
      <a:lvl7pPr marL="2714625" indent="-200025" algn="l" defTabSz="801688" rtl="0" fontAlgn="base">
        <a:spcBef>
          <a:spcPct val="20000"/>
        </a:spcBef>
        <a:spcAft>
          <a:spcPct val="0"/>
        </a:spcAft>
        <a:buChar char="»"/>
        <a:defRPr sz="1700">
          <a:solidFill>
            <a:schemeClr val="tx1"/>
          </a:solidFill>
          <a:latin typeface="+mn-lt"/>
          <a:ea typeface="+mn-ea"/>
        </a:defRPr>
      </a:lvl7pPr>
      <a:lvl8pPr marL="3171825" indent="-200025" algn="l" defTabSz="801688" rtl="0" fontAlgn="base">
        <a:spcBef>
          <a:spcPct val="20000"/>
        </a:spcBef>
        <a:spcAft>
          <a:spcPct val="0"/>
        </a:spcAft>
        <a:buChar char="»"/>
        <a:defRPr sz="1700">
          <a:solidFill>
            <a:schemeClr val="tx1"/>
          </a:solidFill>
          <a:latin typeface="+mn-lt"/>
          <a:ea typeface="+mn-ea"/>
        </a:defRPr>
      </a:lvl8pPr>
      <a:lvl9pPr marL="3629025" indent="-200025"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mp4"/><Relationship Id="rId7" Type="http://schemas.openxmlformats.org/officeDocument/2006/relationships/notesSlide" Target="../notesSlides/notesSlide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2.xml"/><Relationship Id="rId5" Type="http://schemas.openxmlformats.org/officeDocument/2006/relationships/tags" Target="../tags/tag2.xml"/><Relationship Id="rId4" Type="http://schemas.openxmlformats.org/officeDocument/2006/relationships/video" Target="../media/media3.mp4"/><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4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2.png"/><Relationship Id="rId10" Type="http://schemas.openxmlformats.org/officeDocument/2006/relationships/image" Target="../media/image49.png"/><Relationship Id="rId4" Type="http://schemas.openxmlformats.org/officeDocument/2006/relationships/image" Target="../media/image31.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sz="quarter"/>
          </p:nvPr>
        </p:nvSpPr>
        <p:spPr>
          <a:xfrm>
            <a:off x="863599" y="1392241"/>
            <a:ext cx="8177033" cy="1666875"/>
          </a:xfrm>
        </p:spPr>
        <p:txBody>
          <a:bodyPr/>
          <a:lstStyle/>
          <a:p>
            <a:r>
              <a:rPr lang="zh-CN" altLang="en-US" sz="3500" b="1" dirty="0"/>
              <a:t>浙江大学</a:t>
            </a:r>
            <a:r>
              <a:rPr lang="en-US" altLang="zh-CN" sz="3500" b="1" dirty="0"/>
              <a:t>-</a:t>
            </a:r>
            <a:r>
              <a:rPr lang="zh-CN" altLang="en-US" sz="3500" b="1" dirty="0"/>
              <a:t>华为鲲鹏创新实践课答辩</a:t>
            </a:r>
          </a:p>
        </p:txBody>
      </p:sp>
      <p:sp>
        <p:nvSpPr>
          <p:cNvPr id="3" name="文本占位符 98">
            <a:extLst>
              <a:ext uri="{FF2B5EF4-FFF2-40B4-BE49-F238E27FC236}">
                <a16:creationId xmlns:a16="http://schemas.microsoft.com/office/drawing/2014/main" id="{E7752389-7DCF-421A-9BFA-DA4A420320C1}"/>
              </a:ext>
            </a:extLst>
          </p:cNvPr>
          <p:cNvSpPr txBox="1">
            <a:spLocks/>
          </p:cNvSpPr>
          <p:nvPr/>
        </p:nvSpPr>
        <p:spPr>
          <a:xfrm>
            <a:off x="5674571" y="3798885"/>
            <a:ext cx="2091799" cy="400110"/>
          </a:xfrm>
          <a:prstGeom prst="rect">
            <a:avLst/>
          </a:prstGeom>
        </p:spPr>
        <p:txBody>
          <a:bodyPr wrap="square" lIns="0" rIns="0" anchor="ctr">
            <a:spAutoFit/>
          </a:bodyPr>
          <a:lstStyle>
            <a:lvl1pPr marL="0" indent="0" algn="r" defTabSz="914400" rtl="0" eaLnBrk="1" fontAlgn="base" latinLnBrk="0" hangingPunct="1">
              <a:lnSpc>
                <a:spcPct val="100000"/>
              </a:lnSpc>
              <a:spcBef>
                <a:spcPct val="30000"/>
              </a:spcBef>
              <a:spcAft>
                <a:spcPct val="0"/>
              </a:spcAft>
              <a:buClr>
                <a:srgbClr val="808080"/>
              </a:buClr>
              <a:buSzPct val="60000"/>
              <a:buFont typeface="Wingdings" pitchFamily="2" charset="2"/>
              <a:buNone/>
              <a:defRPr lang="zh-CN" altLang="en-US" sz="1800" kern="1200" dirty="0">
                <a:solidFill>
                  <a:schemeClr val="bg1"/>
                </a:solidFill>
                <a:effectLst>
                  <a:outerShdw blurRad="38100" dist="12700" dir="5400000" algn="ctr" rotWithShape="0">
                    <a:schemeClr val="accent3">
                      <a:lumMod val="50000"/>
                    </a:schemeClr>
                  </a:outerShdw>
                </a:effectLst>
                <a:latin typeface="+mn-lt"/>
                <a:ea typeface="+mn-ea"/>
                <a:cs typeface="+mn-cs"/>
              </a:defRPr>
            </a:lvl1pPr>
            <a:lvl2pPr marL="654050" indent="-252413" algn="l" defTabSz="801688" rtl="0" eaLnBrk="1" fontAlgn="base" hangingPunct="1">
              <a:lnSpc>
                <a:spcPct val="140000"/>
              </a:lnSpc>
              <a:spcBef>
                <a:spcPct val="30000"/>
              </a:spcBef>
              <a:spcAft>
                <a:spcPct val="0"/>
              </a:spcAft>
              <a:buClr>
                <a:srgbClr val="080808"/>
              </a:buClr>
              <a:buSzPct val="50000"/>
              <a:buFont typeface="Wingdings" pitchFamily="2" charset="2"/>
              <a:buChar char="p"/>
              <a:defRPr sz="1600">
                <a:solidFill>
                  <a:schemeClr val="tx1"/>
                </a:solidFill>
                <a:latin typeface="微软雅黑" panose="020B0503020204020204" pitchFamily="34" charset="-122"/>
                <a:ea typeface="微软雅黑" pitchFamily="34" charset="-122"/>
                <a:cs typeface="Arial" pitchFamily="34" charset="0"/>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sz="1400">
                <a:solidFill>
                  <a:schemeClr val="tx1"/>
                </a:solidFill>
                <a:latin typeface="微软雅黑" panose="020B0503020204020204" pitchFamily="34" charset="-122"/>
                <a:ea typeface="微软雅黑" pitchFamily="34" charset="-122"/>
                <a:cs typeface="Arial" pitchFamily="34" charset="0"/>
              </a:defRPr>
            </a:lvl3pPr>
            <a:lvl4pPr marL="1400175" indent="-198438" algn="l" defTabSz="801688" rtl="0" eaLnBrk="1" fontAlgn="base" hangingPunct="1">
              <a:lnSpc>
                <a:spcPct val="140000"/>
              </a:lnSpc>
              <a:spcBef>
                <a:spcPct val="30000"/>
              </a:spcBef>
              <a:spcAft>
                <a:spcPct val="0"/>
              </a:spcAft>
              <a:buChar char="–"/>
              <a:defRPr sz="1200">
                <a:solidFill>
                  <a:schemeClr val="tx1"/>
                </a:solidFill>
                <a:latin typeface="微软雅黑" panose="020B0503020204020204" pitchFamily="34" charset="-122"/>
                <a:ea typeface="微软雅黑" pitchFamily="34" charset="-122"/>
                <a:cs typeface="Arial" pitchFamily="34" charset="0"/>
              </a:defRPr>
            </a:lvl4pPr>
            <a:lvl5pPr marL="1800225" indent="-200025" algn="l" defTabSz="801688" rtl="0" eaLnBrk="1" fontAlgn="base" hangingPunct="1">
              <a:lnSpc>
                <a:spcPct val="140000"/>
              </a:lnSpc>
              <a:spcBef>
                <a:spcPct val="30000"/>
              </a:spcBef>
              <a:spcAft>
                <a:spcPct val="0"/>
              </a:spcAft>
              <a:buFont typeface="FrutigerNext LT Medium" pitchFamily="34" charset="0"/>
              <a:buChar char="~"/>
              <a:defRPr sz="1200">
                <a:solidFill>
                  <a:schemeClr val="tx1"/>
                </a:solidFill>
                <a:latin typeface="微软雅黑" panose="020B0503020204020204" pitchFamily="34" charset="-122"/>
                <a:ea typeface="微软雅黑" pitchFamily="34" charset="-122"/>
                <a:cs typeface="Arial" pitchFamily="34" charset="0"/>
              </a:defRPr>
            </a:lvl5pPr>
            <a:lvl6pPr marL="22574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zh-CN" altLang="en-US" sz="2000" dirty="0"/>
              <a:t>答辩人：</a:t>
            </a:r>
          </a:p>
        </p:txBody>
      </p:sp>
    </p:spTree>
    <p:extLst>
      <p:ext uri="{BB962C8B-B14F-4D97-AF65-F5344CB8AC3E}">
        <p14:creationId xmlns:p14="http://schemas.microsoft.com/office/powerpoint/2010/main" val="1783622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9</a:t>
            </a:fld>
            <a:endParaRPr lang="en-US" altLang="zh-CN" dirty="0">
              <a:latin typeface="微软雅黑" panose="020B0503020204020204" pitchFamily="34" charset="-122"/>
            </a:endParaRPr>
          </a:p>
        </p:txBody>
      </p:sp>
      <p:cxnSp>
        <p:nvCxnSpPr>
          <p:cNvPr id="43" name="直接连接符 42">
            <a:extLst>
              <a:ext uri="{FF2B5EF4-FFF2-40B4-BE49-F238E27FC236}">
                <a16:creationId xmlns:a16="http://schemas.microsoft.com/office/drawing/2014/main" id="{16CB11CD-1D40-4C14-98E5-002A07E58538}"/>
              </a:ext>
            </a:extLst>
          </p:cNvPr>
          <p:cNvCxnSpPr>
            <a:cxnSpLocks/>
          </p:cNvCxnSpPr>
          <p:nvPr/>
        </p:nvCxnSpPr>
        <p:spPr>
          <a:xfrm>
            <a:off x="0" y="3429000"/>
            <a:ext cx="12192000" cy="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5ACE7F9-0849-4B05-BE13-5C2A97B0E85B}"/>
              </a:ext>
            </a:extLst>
          </p:cNvPr>
          <p:cNvGrpSpPr/>
          <p:nvPr/>
        </p:nvGrpSpPr>
        <p:grpSpPr>
          <a:xfrm>
            <a:off x="401169" y="1258770"/>
            <a:ext cx="4051707" cy="2299158"/>
            <a:chOff x="5999839" y="-129880"/>
            <a:chExt cx="3203431" cy="2299158"/>
          </a:xfrm>
        </p:grpSpPr>
        <p:sp>
          <p:nvSpPr>
            <p:cNvPr id="45" name="Freeform 5">
              <a:extLst>
                <a:ext uri="{FF2B5EF4-FFF2-40B4-BE49-F238E27FC236}">
                  <a16:creationId xmlns:a16="http://schemas.microsoft.com/office/drawing/2014/main" id="{569C4ADB-D355-4825-BCAF-583A5F5D9595}"/>
                </a:ext>
              </a:extLst>
            </p:cNvPr>
            <p:cNvSpPr>
              <a:spLocks/>
            </p:cNvSpPr>
            <p:nvPr/>
          </p:nvSpPr>
          <p:spPr bwMode="auto">
            <a:xfrm>
              <a:off x="7212691" y="1857585"/>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46" name="组合 45">
              <a:extLst>
                <a:ext uri="{FF2B5EF4-FFF2-40B4-BE49-F238E27FC236}">
                  <a16:creationId xmlns:a16="http://schemas.microsoft.com/office/drawing/2014/main" id="{9057D034-D414-432D-800F-B95F4BDB6ED2}"/>
                </a:ext>
              </a:extLst>
            </p:cNvPr>
            <p:cNvGrpSpPr/>
            <p:nvPr/>
          </p:nvGrpSpPr>
          <p:grpSpPr>
            <a:xfrm>
              <a:off x="5999839" y="-129880"/>
              <a:ext cx="3203431" cy="1925546"/>
              <a:chOff x="5999839" y="147914"/>
              <a:chExt cx="3203431" cy="1925546"/>
            </a:xfrm>
          </p:grpSpPr>
          <p:sp>
            <p:nvSpPr>
              <p:cNvPr id="47" name="文本    2">
                <a:extLst>
                  <a:ext uri="{FF2B5EF4-FFF2-40B4-BE49-F238E27FC236}">
                    <a16:creationId xmlns:a16="http://schemas.microsoft.com/office/drawing/2014/main" id="{289130E0-58BB-44DF-B70D-1B005E5484C0}"/>
                  </a:ext>
                </a:extLst>
              </p:cNvPr>
              <p:cNvSpPr txBox="1"/>
              <p:nvPr/>
            </p:nvSpPr>
            <p:spPr>
              <a:xfrm>
                <a:off x="6000048" y="579653"/>
                <a:ext cx="3203218"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a:t>
                </a:r>
                <a:r>
                  <a:rPr lang="zh-CN" altLang="en-US" b="1" dirty="0">
                    <a:solidFill>
                      <a:srgbClr val="990000"/>
                    </a:solidFill>
                    <a:cs typeface="+mn-ea"/>
                  </a:rPr>
                  <a:t>鲲鹏代码迁移工具</a:t>
                </a:r>
                <a:r>
                  <a:rPr lang="zh-CN" altLang="en-US" dirty="0">
                    <a:solidFill>
                      <a:schemeClr val="bg2">
                        <a:lumMod val="50000"/>
                      </a:schemeClr>
                    </a:solidFill>
                    <a:cs typeface="+mn-ea"/>
                  </a:rPr>
                  <a:t>部署</a:t>
                </a:r>
                <a:r>
                  <a:rPr lang="en-US" altLang="zh-CN" dirty="0">
                    <a:solidFill>
                      <a:schemeClr val="bg2">
                        <a:lumMod val="50000"/>
                      </a:schemeClr>
                    </a:solidFill>
                    <a:cs typeface="+mn-ea"/>
                  </a:rPr>
                  <a:t>MySQL </a:t>
                </a: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 </a:t>
                </a:r>
                <a:r>
                  <a:rPr lang="en-US" altLang="zh-CN" dirty="0">
                    <a:solidFill>
                      <a:schemeClr val="bg2">
                        <a:lumMod val="50000"/>
                      </a:schemeClr>
                    </a:solidFill>
                    <a:cs typeface="+mn-ea"/>
                  </a:rPr>
                  <a:t>x86 </a:t>
                </a:r>
                <a:r>
                  <a:rPr lang="zh-CN" altLang="en-US" dirty="0">
                    <a:solidFill>
                      <a:schemeClr val="bg2">
                        <a:lumMod val="50000"/>
                      </a:schemeClr>
                    </a:solidFill>
                    <a:cs typeface="+mn-ea"/>
                  </a:rPr>
                  <a:t>平台部署轻商城 </a:t>
                </a:r>
                <a:r>
                  <a:rPr lang="en-US" altLang="zh-CN" dirty="0">
                    <a:solidFill>
                      <a:schemeClr val="bg2">
                        <a:lumMod val="50000"/>
                      </a:schemeClr>
                    </a:solidFill>
                    <a:cs typeface="+mn-ea"/>
                  </a:rPr>
                  <a:t>Java </a:t>
                </a:r>
                <a:r>
                  <a:rPr lang="zh-CN" altLang="en-US" dirty="0">
                    <a:solidFill>
                      <a:schemeClr val="bg2">
                        <a:lumMod val="50000"/>
                      </a:schemeClr>
                    </a:solidFill>
                    <a:cs typeface="+mn-ea"/>
                  </a:rPr>
                  <a:t>后端服务</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华为云鲲鹏平台部署轻商城系统</a:t>
                </a:r>
                <a:endParaRPr lang="en-US" altLang="zh-CN" dirty="0">
                  <a:solidFill>
                    <a:schemeClr val="bg2">
                      <a:lumMod val="50000"/>
                    </a:schemeClr>
                  </a:solidFill>
                  <a:cs typeface="+mn-ea"/>
                </a:endParaRPr>
              </a:p>
            </p:txBody>
          </p:sp>
          <p:sp>
            <p:nvSpPr>
              <p:cNvPr id="48" name="标题    2">
                <a:extLst>
                  <a:ext uri="{FF2B5EF4-FFF2-40B4-BE49-F238E27FC236}">
                    <a16:creationId xmlns:a16="http://schemas.microsoft.com/office/drawing/2014/main" id="{13EF6A90-6395-4C23-97B8-7790EB20FB24}"/>
                  </a:ext>
                </a:extLst>
              </p:cNvPr>
              <p:cNvSpPr txBox="1"/>
              <p:nvPr/>
            </p:nvSpPr>
            <p:spPr>
              <a:xfrm>
                <a:off x="5999839" y="147914"/>
                <a:ext cx="320343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在华为云上部署开源项目</a:t>
                </a:r>
                <a:r>
                  <a:rPr lang="en-US" altLang="zh-CN" sz="2000" b="1" dirty="0" err="1">
                    <a:solidFill>
                      <a:schemeClr val="tx1">
                        <a:lumMod val="85000"/>
                        <a:lumOff val="15000"/>
                      </a:schemeClr>
                    </a:solidFill>
                    <a:cs typeface="+mn-ea"/>
                    <a:sym typeface="+mn-lt"/>
                  </a:rPr>
                  <a:t>Litemall</a:t>
                </a:r>
                <a:endParaRPr lang="zh-CN" altLang="en-US" sz="2000" b="1" dirty="0">
                  <a:solidFill>
                    <a:schemeClr val="tx1">
                      <a:lumMod val="85000"/>
                      <a:lumOff val="15000"/>
                    </a:schemeClr>
                  </a:solidFill>
                  <a:cs typeface="+mn-ea"/>
                  <a:sym typeface="+mn-lt"/>
                </a:endParaRPr>
              </a:p>
            </p:txBody>
          </p:sp>
        </p:grpSp>
      </p:grpSp>
      <p:grpSp>
        <p:nvGrpSpPr>
          <p:cNvPr id="49" name="组合 48">
            <a:extLst>
              <a:ext uri="{FF2B5EF4-FFF2-40B4-BE49-F238E27FC236}">
                <a16:creationId xmlns:a16="http://schemas.microsoft.com/office/drawing/2014/main" id="{9A19386D-FAFC-49C1-B679-A36D715F0A02}"/>
              </a:ext>
            </a:extLst>
          </p:cNvPr>
          <p:cNvGrpSpPr/>
          <p:nvPr/>
        </p:nvGrpSpPr>
        <p:grpSpPr>
          <a:xfrm>
            <a:off x="2501018" y="3283075"/>
            <a:ext cx="3656712" cy="2969978"/>
            <a:chOff x="4014048" y="927825"/>
            <a:chExt cx="3656712" cy="2969978"/>
          </a:xfrm>
        </p:grpSpPr>
        <p:sp>
          <p:nvSpPr>
            <p:cNvPr id="50" name="Freeform 5">
              <a:extLst>
                <a:ext uri="{FF2B5EF4-FFF2-40B4-BE49-F238E27FC236}">
                  <a16:creationId xmlns:a16="http://schemas.microsoft.com/office/drawing/2014/main" id="{313EC8B2-364F-40DE-89B6-C94610FD188C}"/>
                </a:ext>
              </a:extLst>
            </p:cNvPr>
            <p:cNvSpPr>
              <a:spLocks/>
            </p:cNvSpPr>
            <p:nvPr/>
          </p:nvSpPr>
          <p:spPr bwMode="auto">
            <a:xfrm rot="4320000">
              <a:off x="5449568" y="93238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1" name="组合 50">
              <a:extLst>
                <a:ext uri="{FF2B5EF4-FFF2-40B4-BE49-F238E27FC236}">
                  <a16:creationId xmlns:a16="http://schemas.microsoft.com/office/drawing/2014/main" id="{75A3EB6B-248E-4430-87F1-29FB6A1F8688}"/>
                </a:ext>
              </a:extLst>
            </p:cNvPr>
            <p:cNvGrpSpPr/>
            <p:nvPr/>
          </p:nvGrpSpPr>
          <p:grpSpPr>
            <a:xfrm>
              <a:off x="4014048" y="1326503"/>
              <a:ext cx="3656712" cy="2571300"/>
              <a:chOff x="6892141" y="325394"/>
              <a:chExt cx="3656712" cy="2571300"/>
            </a:xfrm>
          </p:grpSpPr>
          <p:sp>
            <p:nvSpPr>
              <p:cNvPr id="52" name="文本    2">
                <a:extLst>
                  <a:ext uri="{FF2B5EF4-FFF2-40B4-BE49-F238E27FC236}">
                    <a16:creationId xmlns:a16="http://schemas.microsoft.com/office/drawing/2014/main" id="{C4E58CE5-3D64-4621-A1E8-6CEE36EED25D}"/>
                  </a:ext>
                </a:extLst>
              </p:cNvPr>
              <p:cNvSpPr txBox="1"/>
              <p:nvPr/>
            </p:nvSpPr>
            <p:spPr>
              <a:xfrm>
                <a:off x="6892141" y="1043814"/>
                <a:ext cx="3656712"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dirty="0">
                    <a:solidFill>
                      <a:schemeClr val="bg2">
                        <a:lumMod val="50000"/>
                      </a:schemeClr>
                    </a:solidFill>
                    <a:cs typeface="+mn-ea"/>
                  </a:rPr>
                  <a:t>RDS MySQL </a:t>
                </a:r>
                <a:r>
                  <a:rPr lang="zh-CN" altLang="en-US" dirty="0">
                    <a:solidFill>
                      <a:schemeClr val="bg2">
                        <a:lumMod val="50000"/>
                      </a:schemeClr>
                    </a:solidFill>
                    <a:cs typeface="+mn-ea"/>
                  </a:rPr>
                  <a:t>和 </a:t>
                </a:r>
                <a:r>
                  <a:rPr lang="en-US" altLang="zh-CN" dirty="0">
                    <a:solidFill>
                      <a:schemeClr val="bg2">
                        <a:lumMod val="50000"/>
                      </a:schemeClr>
                    </a:solidFill>
                    <a:cs typeface="+mn-ea"/>
                  </a:rPr>
                  <a:t>DAS </a:t>
                </a:r>
                <a:r>
                  <a:rPr lang="zh-CN" altLang="en-US" dirty="0">
                    <a:solidFill>
                      <a:schemeClr val="bg2">
                        <a:lumMod val="50000"/>
                      </a:schemeClr>
                    </a:solidFill>
                    <a:cs typeface="+mn-ea"/>
                  </a:rPr>
                  <a:t>完成商品类目的建立、货品上架以及属性修改</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基于 </a:t>
                </a:r>
                <a:r>
                  <a:rPr lang="en-US" altLang="zh-CN" b="1" dirty="0">
                    <a:solidFill>
                      <a:srgbClr val="990000"/>
                    </a:solidFill>
                    <a:cs typeface="+mn-ea"/>
                  </a:rPr>
                  <a:t>HASH </a:t>
                </a:r>
                <a:r>
                  <a:rPr lang="zh-CN" altLang="en-US" b="1" dirty="0">
                    <a:solidFill>
                      <a:srgbClr val="990000"/>
                    </a:solidFill>
                    <a:cs typeface="+mn-ea"/>
                  </a:rPr>
                  <a:t>与 </a:t>
                </a:r>
                <a:r>
                  <a:rPr lang="en-US" altLang="zh-CN" b="1" dirty="0">
                    <a:solidFill>
                      <a:srgbClr val="990000"/>
                    </a:solidFill>
                    <a:cs typeface="+mn-ea"/>
                  </a:rPr>
                  <a:t>RANGE </a:t>
                </a:r>
                <a:r>
                  <a:rPr lang="zh-CN" altLang="en-US" dirty="0">
                    <a:solidFill>
                      <a:schemeClr val="bg2">
                        <a:lumMod val="50000"/>
                      </a:schemeClr>
                    </a:solidFill>
                    <a:cs typeface="+mn-ea"/>
                  </a:rPr>
                  <a:t>算法的分区表建立与数据库优化</a:t>
                </a:r>
                <a:endParaRPr lang="zh-CN" altLang="en-US" dirty="0">
                  <a:solidFill>
                    <a:schemeClr val="bg2">
                      <a:lumMod val="50000"/>
                    </a:schemeClr>
                  </a:solidFill>
                  <a:cs typeface="+mn-ea"/>
                  <a:sym typeface="+mn-lt"/>
                </a:endParaRPr>
              </a:p>
            </p:txBody>
          </p:sp>
          <p:sp>
            <p:nvSpPr>
              <p:cNvPr id="53" name="标题    2">
                <a:extLst>
                  <a:ext uri="{FF2B5EF4-FFF2-40B4-BE49-F238E27FC236}">
                    <a16:creationId xmlns:a16="http://schemas.microsoft.com/office/drawing/2014/main" id="{C3F41015-9FFA-4C26-9CB0-4F5944E8C7E5}"/>
                  </a:ext>
                </a:extLst>
              </p:cNvPr>
              <p:cNvSpPr txBox="1"/>
              <p:nvPr/>
            </p:nvSpPr>
            <p:spPr>
              <a:xfrm>
                <a:off x="6950768" y="325394"/>
                <a:ext cx="3501630" cy="707886"/>
              </a:xfrm>
              <a:prstGeom prst="rect">
                <a:avLst/>
              </a:prstGeom>
              <a:noFill/>
            </p:spPr>
            <p:txBody>
              <a:bodyPr wrap="square" rtlCol="0">
                <a:spAutoFit/>
              </a:bodyPr>
              <a:lstStyle/>
              <a:p>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项目中华为云</a:t>
                </a:r>
                <a:r>
                  <a:rPr lang="en-US" altLang="zh-CN" sz="2000" b="1" dirty="0">
                    <a:solidFill>
                      <a:schemeClr val="tx1">
                        <a:lumMod val="85000"/>
                        <a:lumOff val="15000"/>
                      </a:schemeClr>
                    </a:solidFill>
                    <a:cs typeface="+mn-ea"/>
                    <a:sym typeface="+mn-lt"/>
                  </a:rPr>
                  <a:t>OLTP</a:t>
                </a:r>
                <a:r>
                  <a:rPr lang="zh-CN" altLang="en-US" sz="2000" b="1" dirty="0">
                    <a:solidFill>
                      <a:schemeClr val="tx1">
                        <a:lumMod val="85000"/>
                        <a:lumOff val="15000"/>
                      </a:schemeClr>
                    </a:solidFill>
                    <a:cs typeface="+mn-ea"/>
                    <a:sym typeface="+mn-lt"/>
                  </a:rPr>
                  <a:t>数据库设计优化开发</a:t>
                </a:r>
              </a:p>
            </p:txBody>
          </p:sp>
        </p:grpSp>
      </p:grpSp>
      <p:grpSp>
        <p:nvGrpSpPr>
          <p:cNvPr id="54" name="组合 53">
            <a:extLst>
              <a:ext uri="{FF2B5EF4-FFF2-40B4-BE49-F238E27FC236}">
                <a16:creationId xmlns:a16="http://schemas.microsoft.com/office/drawing/2014/main" id="{EEEB0ED0-E299-4BCC-9101-52670BD5027D}"/>
              </a:ext>
            </a:extLst>
          </p:cNvPr>
          <p:cNvGrpSpPr/>
          <p:nvPr/>
        </p:nvGrpSpPr>
        <p:grpSpPr>
          <a:xfrm>
            <a:off x="4910970" y="1259001"/>
            <a:ext cx="2985145" cy="2284451"/>
            <a:chOff x="6196522" y="2394353"/>
            <a:chExt cx="2985145" cy="2284451"/>
          </a:xfrm>
        </p:grpSpPr>
        <p:sp>
          <p:nvSpPr>
            <p:cNvPr id="55" name="Freeform 5">
              <a:extLst>
                <a:ext uri="{FF2B5EF4-FFF2-40B4-BE49-F238E27FC236}">
                  <a16:creationId xmlns:a16="http://schemas.microsoft.com/office/drawing/2014/main" id="{DA2206EA-1FA2-46B0-9C0F-99BFB92696E3}"/>
                </a:ext>
              </a:extLst>
            </p:cNvPr>
            <p:cNvSpPr>
              <a:spLocks/>
            </p:cNvSpPr>
            <p:nvPr/>
          </p:nvSpPr>
          <p:spPr bwMode="auto">
            <a:xfrm rot="8640000">
              <a:off x="7270352" y="4396064"/>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6" name="组合 55">
              <a:extLst>
                <a:ext uri="{FF2B5EF4-FFF2-40B4-BE49-F238E27FC236}">
                  <a16:creationId xmlns:a16="http://schemas.microsoft.com/office/drawing/2014/main" id="{D2A20528-EBFC-4F61-B46F-90F8A59B1B70}"/>
                </a:ext>
              </a:extLst>
            </p:cNvPr>
            <p:cNvGrpSpPr/>
            <p:nvPr/>
          </p:nvGrpSpPr>
          <p:grpSpPr>
            <a:xfrm>
              <a:off x="6196522" y="2394353"/>
              <a:ext cx="2985145" cy="1917409"/>
              <a:chOff x="6196522" y="115993"/>
              <a:chExt cx="2985145" cy="1917409"/>
            </a:xfrm>
          </p:grpSpPr>
          <p:sp>
            <p:nvSpPr>
              <p:cNvPr id="57" name="文本    2">
                <a:extLst>
                  <a:ext uri="{FF2B5EF4-FFF2-40B4-BE49-F238E27FC236}">
                    <a16:creationId xmlns:a16="http://schemas.microsoft.com/office/drawing/2014/main" id="{A8BA1E06-3CF1-4ACB-A4FB-E1F527BAD87A}"/>
                  </a:ext>
                </a:extLst>
              </p:cNvPr>
              <p:cNvSpPr txBox="1"/>
              <p:nvPr/>
            </p:nvSpPr>
            <p:spPr>
              <a:xfrm>
                <a:off x="6196522" y="539595"/>
                <a:ext cx="2985145"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数据仓库建模</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数据库对象创建</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数据迁移与转换</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数据分析</a:t>
                </a:r>
              </a:p>
            </p:txBody>
          </p:sp>
          <p:sp>
            <p:nvSpPr>
              <p:cNvPr id="58" name="标题    2">
                <a:extLst>
                  <a:ext uri="{FF2B5EF4-FFF2-40B4-BE49-F238E27FC236}">
                    <a16:creationId xmlns:a16="http://schemas.microsoft.com/office/drawing/2014/main" id="{A08F623E-777B-4A3B-93D3-10735302843A}"/>
                  </a:ext>
                </a:extLst>
              </p:cNvPr>
              <p:cNvSpPr txBox="1"/>
              <p:nvPr/>
            </p:nvSpPr>
            <p:spPr>
              <a:xfrm>
                <a:off x="6196526" y="115993"/>
                <a:ext cx="298514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数据仓库建模与数据分析</a:t>
                </a:r>
              </a:p>
            </p:txBody>
          </p:sp>
        </p:grpSp>
      </p:grpSp>
      <p:grpSp>
        <p:nvGrpSpPr>
          <p:cNvPr id="59" name="组合 58">
            <a:extLst>
              <a:ext uri="{FF2B5EF4-FFF2-40B4-BE49-F238E27FC236}">
                <a16:creationId xmlns:a16="http://schemas.microsoft.com/office/drawing/2014/main" id="{22A2F451-E78D-45E5-81B5-6917B1EE5740}"/>
              </a:ext>
            </a:extLst>
          </p:cNvPr>
          <p:cNvGrpSpPr/>
          <p:nvPr/>
        </p:nvGrpSpPr>
        <p:grpSpPr>
          <a:xfrm>
            <a:off x="6602439" y="3215538"/>
            <a:ext cx="3536985" cy="3025940"/>
            <a:chOff x="2940309" y="3602015"/>
            <a:chExt cx="3536985" cy="3025940"/>
          </a:xfrm>
        </p:grpSpPr>
        <p:sp>
          <p:nvSpPr>
            <p:cNvPr id="60" name="Freeform 5">
              <a:extLst>
                <a:ext uri="{FF2B5EF4-FFF2-40B4-BE49-F238E27FC236}">
                  <a16:creationId xmlns:a16="http://schemas.microsoft.com/office/drawing/2014/main" id="{3C0B9D59-9BDB-48CB-9138-4A966E0AA2B6}"/>
                </a:ext>
              </a:extLst>
            </p:cNvPr>
            <p:cNvSpPr>
              <a:spLocks/>
            </p:cNvSpPr>
            <p:nvPr/>
          </p:nvSpPr>
          <p:spPr bwMode="auto">
            <a:xfrm rot="12960000">
              <a:off x="4360264" y="3602015"/>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61" name="组合 60">
              <a:extLst>
                <a:ext uri="{FF2B5EF4-FFF2-40B4-BE49-F238E27FC236}">
                  <a16:creationId xmlns:a16="http://schemas.microsoft.com/office/drawing/2014/main" id="{A77BBC24-8AF5-4CC8-8DA3-F4100E451A48}"/>
                </a:ext>
              </a:extLst>
            </p:cNvPr>
            <p:cNvGrpSpPr/>
            <p:nvPr/>
          </p:nvGrpSpPr>
          <p:grpSpPr>
            <a:xfrm>
              <a:off x="2940309" y="4068230"/>
              <a:ext cx="3536985" cy="2559725"/>
              <a:chOff x="5818402" y="510967"/>
              <a:chExt cx="3536985" cy="2559725"/>
            </a:xfrm>
          </p:grpSpPr>
          <p:sp>
            <p:nvSpPr>
              <p:cNvPr id="62" name="文本    2">
                <a:extLst>
                  <a:ext uri="{FF2B5EF4-FFF2-40B4-BE49-F238E27FC236}">
                    <a16:creationId xmlns:a16="http://schemas.microsoft.com/office/drawing/2014/main" id="{7652CFFA-2DF9-42A0-AF04-C080BE133105}"/>
                  </a:ext>
                </a:extLst>
              </p:cNvPr>
              <p:cNvSpPr txBox="1"/>
              <p:nvPr/>
            </p:nvSpPr>
            <p:spPr>
              <a:xfrm>
                <a:off x="5818402" y="1217812"/>
                <a:ext cx="3536984"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b="1" dirty="0" err="1">
                    <a:solidFill>
                      <a:srgbClr val="990000"/>
                    </a:solidFill>
                    <a:cs typeface="+mn-ea"/>
                  </a:rPr>
                  <a:t>Pyecharts</a:t>
                </a:r>
                <a:r>
                  <a:rPr lang="en-US" altLang="zh-CN" dirty="0">
                    <a:solidFill>
                      <a:schemeClr val="bg2">
                        <a:lumMod val="50000"/>
                      </a:schemeClr>
                    </a:solidFill>
                    <a:cs typeface="+mn-ea"/>
                  </a:rPr>
                  <a:t> </a:t>
                </a:r>
                <a:r>
                  <a:rPr lang="zh-CN" altLang="en-US" dirty="0">
                    <a:solidFill>
                      <a:schemeClr val="bg2">
                        <a:lumMod val="50000"/>
                      </a:schemeClr>
                    </a:solidFill>
                    <a:cs typeface="+mn-ea"/>
                  </a:rPr>
                  <a:t>可视化大屏搭建</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利用 </a:t>
                </a:r>
                <a:r>
                  <a:rPr lang="en-US" altLang="zh-CN" dirty="0">
                    <a:solidFill>
                      <a:schemeClr val="bg2">
                        <a:lumMod val="50000"/>
                      </a:schemeClr>
                    </a:solidFill>
                    <a:cs typeface="+mn-ea"/>
                  </a:rPr>
                  <a:t>Python </a:t>
                </a:r>
                <a:r>
                  <a:rPr lang="zh-CN" altLang="en-US" dirty="0">
                    <a:solidFill>
                      <a:schemeClr val="bg2">
                        <a:lumMod val="50000"/>
                      </a:schemeClr>
                    </a:solidFill>
                    <a:cs typeface="+mn-ea"/>
                  </a:rPr>
                  <a:t>完成基本的数据挖掘算法</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对订单数据预测结果进行相应的分析</a:t>
                </a:r>
                <a:endParaRPr lang="zh-CN" altLang="en-US" dirty="0">
                  <a:solidFill>
                    <a:schemeClr val="bg2">
                      <a:lumMod val="50000"/>
                    </a:schemeClr>
                  </a:solidFill>
                  <a:cs typeface="+mn-ea"/>
                  <a:sym typeface="+mn-lt"/>
                </a:endParaRPr>
              </a:p>
            </p:txBody>
          </p:sp>
          <p:sp>
            <p:nvSpPr>
              <p:cNvPr id="63" name="标题    2">
                <a:extLst>
                  <a:ext uri="{FF2B5EF4-FFF2-40B4-BE49-F238E27FC236}">
                    <a16:creationId xmlns:a16="http://schemas.microsoft.com/office/drawing/2014/main" id="{4D2559BD-56E9-41DE-AB2D-8610F244604F}"/>
                  </a:ext>
                </a:extLst>
              </p:cNvPr>
              <p:cNvSpPr txBox="1"/>
              <p:nvPr/>
            </p:nvSpPr>
            <p:spPr>
              <a:xfrm>
                <a:off x="5818403" y="510967"/>
                <a:ext cx="3536984" cy="707886"/>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基于</a:t>
                </a:r>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的经营决策分析与数据挖掘</a:t>
                </a:r>
              </a:p>
            </p:txBody>
          </p:sp>
        </p:grpSp>
      </p:grpSp>
      <p:grpSp>
        <p:nvGrpSpPr>
          <p:cNvPr id="64" name="组合 63">
            <a:extLst>
              <a:ext uri="{FF2B5EF4-FFF2-40B4-BE49-F238E27FC236}">
                <a16:creationId xmlns:a16="http://schemas.microsoft.com/office/drawing/2014/main" id="{17DEF3A0-B32C-4D0A-A57F-23D9FBEEF115}"/>
              </a:ext>
            </a:extLst>
          </p:cNvPr>
          <p:cNvGrpSpPr/>
          <p:nvPr/>
        </p:nvGrpSpPr>
        <p:grpSpPr>
          <a:xfrm>
            <a:off x="8354214" y="1258772"/>
            <a:ext cx="3301094" cy="2262306"/>
            <a:chOff x="5916821" y="5110756"/>
            <a:chExt cx="3301094" cy="2096668"/>
          </a:xfrm>
        </p:grpSpPr>
        <p:sp>
          <p:nvSpPr>
            <p:cNvPr id="65" name="Freeform 5">
              <a:extLst>
                <a:ext uri="{FF2B5EF4-FFF2-40B4-BE49-F238E27FC236}">
                  <a16:creationId xmlns:a16="http://schemas.microsoft.com/office/drawing/2014/main" id="{AC5C22FA-F09D-4A6A-B0BE-2ED97EA54F9B}"/>
                </a:ext>
              </a:extLst>
            </p:cNvPr>
            <p:cNvSpPr>
              <a:spLocks/>
            </p:cNvSpPr>
            <p:nvPr/>
          </p:nvSpPr>
          <p:spPr bwMode="auto">
            <a:xfrm rot="17280000">
              <a:off x="7604550" y="692013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66" name="组合 65">
              <a:extLst>
                <a:ext uri="{FF2B5EF4-FFF2-40B4-BE49-F238E27FC236}">
                  <a16:creationId xmlns:a16="http://schemas.microsoft.com/office/drawing/2014/main" id="{7C321C32-C282-4EB5-90E9-FF60F86625CC}"/>
                </a:ext>
              </a:extLst>
            </p:cNvPr>
            <p:cNvGrpSpPr/>
            <p:nvPr/>
          </p:nvGrpSpPr>
          <p:grpSpPr>
            <a:xfrm>
              <a:off x="5916821" y="5110756"/>
              <a:ext cx="3301094" cy="1790386"/>
              <a:chOff x="5907293" y="272654"/>
              <a:chExt cx="3301094" cy="1790386"/>
            </a:xfrm>
          </p:grpSpPr>
          <p:sp>
            <p:nvSpPr>
              <p:cNvPr id="67" name="文本    2">
                <a:extLst>
                  <a:ext uri="{FF2B5EF4-FFF2-40B4-BE49-F238E27FC236}">
                    <a16:creationId xmlns:a16="http://schemas.microsoft.com/office/drawing/2014/main" id="{499FA10F-472D-42E9-814A-EE7409AF0053}"/>
                  </a:ext>
                </a:extLst>
              </p:cNvPr>
              <p:cNvSpPr txBox="1"/>
              <p:nvPr/>
            </p:nvSpPr>
            <p:spPr>
              <a:xfrm>
                <a:off x="5907293" y="678605"/>
                <a:ext cx="3301094" cy="1384435"/>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使用 </a:t>
                </a:r>
                <a:r>
                  <a:rPr lang="en-US" altLang="zh-CN" b="1" dirty="0" err="1">
                    <a:solidFill>
                      <a:srgbClr val="990000"/>
                    </a:solidFill>
                    <a:cs typeface="+mn-ea"/>
                  </a:rPr>
                  <a:t>tensorflow</a:t>
                </a:r>
                <a:r>
                  <a:rPr lang="en-US" altLang="zh-CN" dirty="0">
                    <a:solidFill>
                      <a:schemeClr val="bg2">
                        <a:lumMod val="50000"/>
                      </a:schemeClr>
                    </a:solidFill>
                    <a:cs typeface="+mn-ea"/>
                  </a:rPr>
                  <a:t> </a:t>
                </a:r>
                <a:r>
                  <a:rPr lang="zh-CN" altLang="en-US" dirty="0">
                    <a:solidFill>
                      <a:schemeClr val="bg2">
                        <a:lumMod val="50000"/>
                      </a:schemeClr>
                    </a:solidFill>
                    <a:cs typeface="+mn-ea"/>
                  </a:rPr>
                  <a:t>搭建 </a:t>
                </a:r>
                <a:r>
                  <a:rPr lang="en-US" altLang="zh-CN" dirty="0">
                    <a:solidFill>
                      <a:schemeClr val="bg2">
                        <a:lumMod val="50000"/>
                      </a:schemeClr>
                    </a:solidFill>
                    <a:cs typeface="+mn-ea"/>
                  </a:rPr>
                  <a:t>CNN </a:t>
                </a:r>
                <a:r>
                  <a:rPr lang="zh-CN" altLang="en-US" dirty="0">
                    <a:solidFill>
                      <a:schemeClr val="bg2">
                        <a:lumMod val="50000"/>
                      </a:schemeClr>
                    </a:solidFill>
                    <a:cs typeface="+mn-ea"/>
                  </a:rPr>
                  <a:t>文本分类模型</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使用 </a:t>
                </a:r>
                <a:r>
                  <a:rPr lang="en-US" altLang="zh-CN" b="1" dirty="0" err="1">
                    <a:solidFill>
                      <a:srgbClr val="990000"/>
                    </a:solidFill>
                    <a:cs typeface="+mn-ea"/>
                  </a:rPr>
                  <a:t>wordcloud</a:t>
                </a:r>
                <a:r>
                  <a:rPr lang="en-US" altLang="zh-CN" dirty="0">
                    <a:solidFill>
                      <a:schemeClr val="bg2">
                        <a:lumMod val="50000"/>
                      </a:schemeClr>
                    </a:solidFill>
                    <a:cs typeface="+mn-ea"/>
                  </a:rPr>
                  <a:t> </a:t>
                </a:r>
                <a:r>
                  <a:rPr lang="zh-CN" altLang="en-US" dirty="0">
                    <a:solidFill>
                      <a:schemeClr val="bg2">
                        <a:lumMod val="50000"/>
                      </a:schemeClr>
                    </a:solidFill>
                    <a:cs typeface="+mn-ea"/>
                  </a:rPr>
                  <a:t>实现商品评论的可视化</a:t>
                </a:r>
                <a:endParaRPr lang="zh-CN" altLang="en-US" dirty="0">
                  <a:solidFill>
                    <a:schemeClr val="bg2">
                      <a:lumMod val="50000"/>
                    </a:schemeClr>
                  </a:solidFill>
                  <a:cs typeface="+mn-ea"/>
                  <a:sym typeface="+mn-lt"/>
                </a:endParaRPr>
              </a:p>
            </p:txBody>
          </p:sp>
          <p:sp>
            <p:nvSpPr>
              <p:cNvPr id="68" name="标题    2">
                <a:extLst>
                  <a:ext uri="{FF2B5EF4-FFF2-40B4-BE49-F238E27FC236}">
                    <a16:creationId xmlns:a16="http://schemas.microsoft.com/office/drawing/2014/main" id="{6945404E-DE90-4B16-BD3C-B9DC9C42CA5C}"/>
                  </a:ext>
                </a:extLst>
              </p:cNvPr>
              <p:cNvSpPr txBox="1"/>
              <p:nvPr/>
            </p:nvSpPr>
            <p:spPr>
              <a:xfrm>
                <a:off x="5907293" y="272654"/>
                <a:ext cx="3301094" cy="370816"/>
              </a:xfrm>
              <a:prstGeom prst="rect">
                <a:avLst/>
              </a:prstGeom>
              <a:noFill/>
            </p:spPr>
            <p:txBody>
              <a:bodyPr wrap="square" rtlCol="0" anchor="t">
                <a:spAutoFit/>
              </a:bodyPr>
              <a:lstStyle/>
              <a:p>
                <a:r>
                  <a:rPr lang="en-US" altLang="zh-CN" sz="2000" b="1" dirty="0">
                    <a:solidFill>
                      <a:schemeClr val="tx1">
                        <a:lumMod val="85000"/>
                        <a:lumOff val="15000"/>
                      </a:schemeClr>
                    </a:solidFill>
                    <a:cs typeface="+mn-ea"/>
                    <a:sym typeface="+mn-lt"/>
                  </a:rPr>
                  <a:t>NLP</a:t>
                </a:r>
                <a:r>
                  <a:rPr lang="zh-CN" altLang="en-US" sz="2000" b="1" dirty="0">
                    <a:solidFill>
                      <a:schemeClr val="tx1">
                        <a:lumMod val="85000"/>
                        <a:lumOff val="15000"/>
                      </a:schemeClr>
                    </a:solidFill>
                    <a:cs typeface="+mn-ea"/>
                    <a:sym typeface="+mn-lt"/>
                  </a:rPr>
                  <a:t>帮你找到适合你的商品</a:t>
                </a:r>
              </a:p>
            </p:txBody>
          </p:sp>
        </p:grpSp>
      </p:grpSp>
    </p:spTree>
    <p:extLst>
      <p:ext uri="{BB962C8B-B14F-4D97-AF65-F5344CB8AC3E}">
        <p14:creationId xmlns:p14="http://schemas.microsoft.com/office/powerpoint/2010/main" val="352552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anim calcmode="lin" valueType="num">
                                      <p:cBhvr>
                                        <p:cTn id="12" dur="500" fill="hold"/>
                                        <p:tgtEl>
                                          <p:spTgt spid="64"/>
                                        </p:tgtEl>
                                        <p:attrNameLst>
                                          <p:attrName>ppt_x</p:attrName>
                                        </p:attrNameLst>
                                      </p:cBhvr>
                                      <p:tavLst>
                                        <p:tav tm="0">
                                          <p:val>
                                            <p:strVal val="#ppt_x"/>
                                          </p:val>
                                        </p:tav>
                                        <p:tav tm="100000">
                                          <p:val>
                                            <p:strVal val="#ppt_x"/>
                                          </p:val>
                                        </p:tav>
                                      </p:tavLst>
                                    </p:anim>
                                    <p:anim calcmode="lin" valueType="num">
                                      <p:cBhvr>
                                        <p:cTn id="13"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10</a:t>
            </a:fld>
            <a:endParaRPr lang="en-US" altLang="zh-CN" dirty="0">
              <a:latin typeface="微软雅黑" panose="020B0503020204020204" pitchFamily="34" charset="-122"/>
            </a:endParaRPr>
          </a:p>
        </p:txBody>
      </p:sp>
      <p:pic>
        <p:nvPicPr>
          <p:cNvPr id="5" name="Picture 3">
            <a:extLst>
              <a:ext uri="{FF2B5EF4-FFF2-40B4-BE49-F238E27FC236}">
                <a16:creationId xmlns:a16="http://schemas.microsoft.com/office/drawing/2014/main" id="{D3F35ED7-661D-42C3-95AF-659FF1324B02}"/>
              </a:ext>
            </a:extLst>
          </p:cNvPr>
          <p:cNvPicPr>
            <a:picLocks noChangeAspect="1"/>
          </p:cNvPicPr>
          <p:nvPr/>
        </p:nvPicPr>
        <p:blipFill>
          <a:blip r:embed="rId3"/>
          <a:stretch>
            <a:fillRect/>
          </a:stretch>
        </p:blipFill>
        <p:spPr>
          <a:xfrm>
            <a:off x="3954780" y="1710690"/>
            <a:ext cx="4282440" cy="3436620"/>
          </a:xfrm>
          <a:prstGeom prst="rect">
            <a:avLst/>
          </a:prstGeom>
          <a:noFill/>
          <a:ln>
            <a:noFill/>
          </a:ln>
        </p:spPr>
      </p:pic>
    </p:spTree>
    <p:extLst>
      <p:ext uri="{BB962C8B-B14F-4D97-AF65-F5344CB8AC3E}">
        <p14:creationId xmlns:p14="http://schemas.microsoft.com/office/powerpoint/2010/main" val="421196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139" y="358778"/>
            <a:ext cx="10587561" cy="868363"/>
          </a:xfrm>
        </p:spPr>
        <p:txBody>
          <a:bodyPr/>
          <a:lstStyle/>
          <a:p>
            <a:r>
              <a:rPr lang="zh-CN" altLang="en-US" dirty="0"/>
              <a:t>个人创新方案</a:t>
            </a:r>
          </a:p>
        </p:txBody>
      </p:sp>
      <p:sp>
        <p:nvSpPr>
          <p:cNvPr id="4" name="灯片编号占位符 3"/>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11</a:t>
            </a:fld>
            <a:endParaRPr lang="en-US" altLang="zh-CN" dirty="0">
              <a:latin typeface="微软雅黑" panose="020B0503020204020204" pitchFamily="34" charset="-122"/>
            </a:endParaRPr>
          </a:p>
        </p:txBody>
      </p:sp>
      <p:grpSp>
        <p:nvGrpSpPr>
          <p:cNvPr id="10" name="组合 9">
            <a:extLst>
              <a:ext uri="{FF2B5EF4-FFF2-40B4-BE49-F238E27FC236}">
                <a16:creationId xmlns:a16="http://schemas.microsoft.com/office/drawing/2014/main" id="{CC6D1E2E-E291-46F0-A228-670D4C422D15}"/>
              </a:ext>
            </a:extLst>
          </p:cNvPr>
          <p:cNvGrpSpPr/>
          <p:nvPr/>
        </p:nvGrpSpPr>
        <p:grpSpPr>
          <a:xfrm>
            <a:off x="969087" y="1622649"/>
            <a:ext cx="3033953" cy="439831"/>
            <a:chOff x="7589365" y="1656629"/>
            <a:chExt cx="3033953" cy="537882"/>
          </a:xfrm>
        </p:grpSpPr>
        <p:sp>
          <p:nvSpPr>
            <p:cNvPr id="11" name="矩形 10">
              <a:extLst>
                <a:ext uri="{FF2B5EF4-FFF2-40B4-BE49-F238E27FC236}">
                  <a16:creationId xmlns:a16="http://schemas.microsoft.com/office/drawing/2014/main" id="{F60261FB-C606-4F3D-BA16-F191454FFBB6}"/>
                </a:ext>
              </a:extLst>
            </p:cNvPr>
            <p:cNvSpPr/>
            <p:nvPr/>
          </p:nvSpPr>
          <p:spPr>
            <a:xfrm>
              <a:off x="8151975" y="1855957"/>
              <a:ext cx="2365933" cy="338554"/>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12" name="文本框 11">
              <a:extLst>
                <a:ext uri="{FF2B5EF4-FFF2-40B4-BE49-F238E27FC236}">
                  <a16:creationId xmlns:a16="http://schemas.microsoft.com/office/drawing/2014/main" id="{D517870C-C344-41CF-8DB3-1422B416A57A}"/>
                </a:ext>
              </a:extLst>
            </p:cNvPr>
            <p:cNvSpPr txBox="1"/>
            <p:nvPr/>
          </p:nvSpPr>
          <p:spPr>
            <a:xfrm>
              <a:off x="7589365" y="1656629"/>
              <a:ext cx="3033953" cy="400111"/>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优化建模过程与回归分析</a:t>
              </a:r>
            </a:p>
          </p:txBody>
        </p:sp>
      </p:grpSp>
      <p:sp>
        <p:nvSpPr>
          <p:cNvPr id="20" name="文本    2">
            <a:extLst>
              <a:ext uri="{FF2B5EF4-FFF2-40B4-BE49-F238E27FC236}">
                <a16:creationId xmlns:a16="http://schemas.microsoft.com/office/drawing/2014/main" id="{2B0A1E28-B6A1-48B0-A26C-6E2E7F056FE1}"/>
              </a:ext>
            </a:extLst>
          </p:cNvPr>
          <p:cNvSpPr txBox="1"/>
          <p:nvPr/>
        </p:nvSpPr>
        <p:spPr>
          <a:xfrm>
            <a:off x="746781" y="2194372"/>
            <a:ext cx="5349219" cy="37828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bg2">
                    <a:lumMod val="50000"/>
                  </a:schemeClr>
                </a:solidFill>
                <a:cs typeface="+mn-ea"/>
              </a:rPr>
              <a:t>我们建模过程中未考虑</a:t>
            </a:r>
            <a:r>
              <a:rPr lang="zh-CN" altLang="en-US" b="1" dirty="0">
                <a:solidFill>
                  <a:srgbClr val="990000"/>
                </a:solidFill>
                <a:cs typeface="+mn-ea"/>
              </a:rPr>
              <a:t>优惠券、团购、积分减免</a:t>
            </a:r>
            <a:r>
              <a:rPr lang="zh-CN" altLang="en-US" dirty="0">
                <a:solidFill>
                  <a:schemeClr val="bg2">
                    <a:lumMod val="50000"/>
                  </a:schemeClr>
                </a:solidFill>
                <a:cs typeface="+mn-ea"/>
              </a:rPr>
              <a:t>等相关数据，如果考虑到这些数据可以进一步做对销售额的回归分析。</a:t>
            </a:r>
            <a:endParaRPr lang="en-US" altLang="zh-CN" dirty="0">
              <a:solidFill>
                <a:schemeClr val="bg2">
                  <a:lumMod val="50000"/>
                </a:schemeClr>
              </a:solidFill>
              <a:cs typeface="+mn-ea"/>
            </a:endParaRPr>
          </a:p>
          <a:p>
            <a:pPr marL="285750" indent="-285750">
              <a:lnSpc>
                <a:spcPct val="150000"/>
              </a:lnSpc>
              <a:buFont typeface="Wingdings" panose="05000000000000000000" pitchFamily="2" charset="2"/>
              <a:buChar char="Ø"/>
            </a:pPr>
            <a:r>
              <a:rPr lang="zh-CN" altLang="en-US" dirty="0">
                <a:solidFill>
                  <a:schemeClr val="bg2">
                    <a:lumMod val="50000"/>
                  </a:schemeClr>
                </a:solidFill>
                <a:cs typeface="+mn-ea"/>
              </a:rPr>
              <a:t>测试不同的回归算法以及算法中的不同参数对销售额预测效果的影响。</a:t>
            </a:r>
            <a:endParaRPr lang="en-US" altLang="zh-CN" dirty="0">
              <a:solidFill>
                <a:schemeClr val="bg2">
                  <a:lumMod val="50000"/>
                </a:schemeClr>
              </a:solidFill>
              <a:cs typeface="+mn-ea"/>
            </a:endParaRPr>
          </a:p>
          <a:p>
            <a:pPr marL="285750" indent="-285750">
              <a:lnSpc>
                <a:spcPct val="150000"/>
              </a:lnSpc>
              <a:buFont typeface="Wingdings" panose="05000000000000000000" pitchFamily="2" charset="2"/>
              <a:buChar char="Ø"/>
            </a:pPr>
            <a:r>
              <a:rPr lang="zh-CN" altLang="en-US" dirty="0">
                <a:solidFill>
                  <a:schemeClr val="bg2">
                    <a:lumMod val="50000"/>
                  </a:schemeClr>
                </a:solidFill>
                <a:cs typeface="+mn-ea"/>
              </a:rPr>
              <a:t>理想化的建模中若客户申请退款，则全单退还，实际上我们还要从申请退款的客户中进行分析，对一些作弊行为的判断和惩罚。 </a:t>
            </a:r>
          </a:p>
          <a:p>
            <a:pPr marL="285750" indent="-285750">
              <a:lnSpc>
                <a:spcPct val="150000"/>
              </a:lnSpc>
              <a:buFont typeface="Wingdings" panose="05000000000000000000" pitchFamily="2" charset="2"/>
              <a:buChar char="Ø"/>
            </a:pPr>
            <a:endParaRPr lang="zh-CN" altLang="en-US" dirty="0">
              <a:solidFill>
                <a:schemeClr val="bg2">
                  <a:lumMod val="50000"/>
                </a:schemeClr>
              </a:solidFill>
              <a:cs typeface="+mn-ea"/>
              <a:sym typeface="+mn-lt"/>
            </a:endParaRPr>
          </a:p>
        </p:txBody>
      </p:sp>
      <p:sp>
        <p:nvSpPr>
          <p:cNvPr id="21" name="文本    2">
            <a:extLst>
              <a:ext uri="{FF2B5EF4-FFF2-40B4-BE49-F238E27FC236}">
                <a16:creationId xmlns:a16="http://schemas.microsoft.com/office/drawing/2014/main" id="{5D5B5271-C5AA-4C2E-8CB5-06F416831E46}"/>
              </a:ext>
            </a:extLst>
          </p:cNvPr>
          <p:cNvSpPr txBox="1"/>
          <p:nvPr/>
        </p:nvSpPr>
        <p:spPr>
          <a:xfrm>
            <a:off x="6277004" y="2194372"/>
            <a:ext cx="5349219" cy="37828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chemeClr val="bg2">
                    <a:lumMod val="50000"/>
                  </a:schemeClr>
                </a:solidFill>
                <a:cs typeface="+mn-ea"/>
              </a:rPr>
              <a:t>下单人也是收货人，一个用户只有一个地址，可能导致在地域分析方面数据不准确导致分析误差。</a:t>
            </a:r>
            <a:endParaRPr lang="en-US" altLang="zh-CN" dirty="0">
              <a:solidFill>
                <a:schemeClr val="bg2">
                  <a:lumMod val="50000"/>
                </a:schemeClr>
              </a:solidFill>
              <a:cs typeface="+mn-ea"/>
            </a:endParaRPr>
          </a:p>
          <a:p>
            <a:pPr marL="285750" indent="-285750">
              <a:lnSpc>
                <a:spcPct val="150000"/>
              </a:lnSpc>
              <a:buFont typeface="Wingdings" panose="05000000000000000000" pitchFamily="2" charset="2"/>
              <a:buChar char="Ø"/>
            </a:pPr>
            <a:r>
              <a:rPr lang="zh-CN" altLang="en-US" dirty="0">
                <a:solidFill>
                  <a:schemeClr val="bg2">
                    <a:lumMod val="50000"/>
                  </a:schemeClr>
                </a:solidFill>
                <a:cs typeface="+mn-ea"/>
              </a:rPr>
              <a:t>在订单处理上，完整的业务逻辑包含：客户下单</a:t>
            </a:r>
            <a:r>
              <a:rPr lang="en-US" altLang="zh-CN" dirty="0">
                <a:solidFill>
                  <a:schemeClr val="bg2">
                    <a:lumMod val="50000"/>
                  </a:schemeClr>
                </a:solidFill>
                <a:cs typeface="+mn-ea"/>
              </a:rPr>
              <a:t>-&gt;</a:t>
            </a:r>
            <a:r>
              <a:rPr lang="zh-CN" altLang="en-US" dirty="0">
                <a:solidFill>
                  <a:schemeClr val="bg2">
                    <a:lumMod val="50000"/>
                  </a:schemeClr>
                </a:solidFill>
                <a:cs typeface="+mn-ea"/>
              </a:rPr>
              <a:t>生成订单</a:t>
            </a:r>
            <a:r>
              <a:rPr lang="en-US" altLang="zh-CN" dirty="0">
                <a:solidFill>
                  <a:schemeClr val="bg2">
                    <a:lumMod val="50000"/>
                  </a:schemeClr>
                </a:solidFill>
                <a:cs typeface="+mn-ea"/>
              </a:rPr>
              <a:t>-&gt;</a:t>
            </a:r>
            <a:r>
              <a:rPr lang="zh-CN" altLang="en-US" dirty="0">
                <a:solidFill>
                  <a:schemeClr val="bg2">
                    <a:lumMod val="50000"/>
                  </a:schemeClr>
                </a:solidFill>
                <a:cs typeface="+mn-ea"/>
              </a:rPr>
              <a:t>客户付款</a:t>
            </a:r>
            <a:r>
              <a:rPr lang="en-US" altLang="zh-CN" dirty="0">
                <a:solidFill>
                  <a:schemeClr val="bg2">
                    <a:lumMod val="50000"/>
                  </a:schemeClr>
                </a:solidFill>
                <a:cs typeface="+mn-ea"/>
              </a:rPr>
              <a:t>-&gt;</a:t>
            </a:r>
            <a:r>
              <a:rPr lang="zh-CN" altLang="en-US" dirty="0">
                <a:solidFill>
                  <a:schemeClr val="bg2">
                    <a:lumMod val="50000"/>
                  </a:schemeClr>
                </a:solidFill>
                <a:cs typeface="+mn-ea"/>
              </a:rPr>
              <a:t>订单发货</a:t>
            </a:r>
            <a:r>
              <a:rPr lang="en-US" altLang="zh-CN" dirty="0">
                <a:solidFill>
                  <a:schemeClr val="bg2">
                    <a:lumMod val="50000"/>
                  </a:schemeClr>
                </a:solidFill>
                <a:cs typeface="+mn-ea"/>
              </a:rPr>
              <a:t>-&gt;</a:t>
            </a:r>
            <a:r>
              <a:rPr lang="zh-CN" altLang="en-US" dirty="0">
                <a:solidFill>
                  <a:schemeClr val="bg2">
                    <a:lumMod val="50000"/>
                  </a:schemeClr>
                </a:solidFill>
                <a:cs typeface="+mn-ea"/>
              </a:rPr>
              <a:t>物流配送</a:t>
            </a:r>
            <a:r>
              <a:rPr lang="en-US" altLang="zh-CN" dirty="0">
                <a:solidFill>
                  <a:schemeClr val="bg2">
                    <a:lumMod val="50000"/>
                  </a:schemeClr>
                </a:solidFill>
                <a:cs typeface="+mn-ea"/>
              </a:rPr>
              <a:t>-&gt;</a:t>
            </a:r>
            <a:r>
              <a:rPr lang="zh-CN" altLang="en-US" dirty="0">
                <a:solidFill>
                  <a:schemeClr val="bg2">
                    <a:lumMod val="50000"/>
                  </a:schemeClr>
                </a:solidFill>
                <a:cs typeface="+mn-ea"/>
              </a:rPr>
              <a:t>客户收货</a:t>
            </a:r>
            <a:r>
              <a:rPr lang="en-US" altLang="zh-CN" dirty="0">
                <a:solidFill>
                  <a:schemeClr val="bg2">
                    <a:lumMod val="50000"/>
                  </a:schemeClr>
                </a:solidFill>
                <a:cs typeface="+mn-ea"/>
              </a:rPr>
              <a:t>-&gt;</a:t>
            </a:r>
            <a:r>
              <a:rPr lang="zh-CN" altLang="en-US" dirty="0">
                <a:solidFill>
                  <a:schemeClr val="bg2">
                    <a:lumMod val="50000"/>
                  </a:schemeClr>
                </a:solidFill>
                <a:cs typeface="+mn-ea"/>
              </a:rPr>
              <a:t>客户申请退货</a:t>
            </a:r>
            <a:r>
              <a:rPr lang="en-US" altLang="zh-CN" dirty="0">
                <a:solidFill>
                  <a:schemeClr val="bg2">
                    <a:lumMod val="50000"/>
                  </a:schemeClr>
                </a:solidFill>
                <a:cs typeface="+mn-ea"/>
              </a:rPr>
              <a:t>-&gt;</a:t>
            </a:r>
            <a:r>
              <a:rPr lang="zh-CN" altLang="en-US" dirty="0">
                <a:solidFill>
                  <a:schemeClr val="bg2">
                    <a:lumMod val="50000"/>
                  </a:schemeClr>
                </a:solidFill>
                <a:cs typeface="+mn-ea"/>
              </a:rPr>
              <a:t>管理员操作</a:t>
            </a:r>
            <a:r>
              <a:rPr lang="en-US" altLang="zh-CN" dirty="0">
                <a:solidFill>
                  <a:schemeClr val="bg2">
                    <a:lumMod val="50000"/>
                  </a:schemeClr>
                </a:solidFill>
                <a:cs typeface="+mn-ea"/>
              </a:rPr>
              <a:t>-&gt;</a:t>
            </a:r>
            <a:r>
              <a:rPr lang="zh-CN" altLang="en-US" dirty="0">
                <a:solidFill>
                  <a:schemeClr val="bg2">
                    <a:lumMod val="50000"/>
                  </a:schemeClr>
                </a:solidFill>
                <a:cs typeface="+mn-ea"/>
              </a:rPr>
              <a:t>客户退货</a:t>
            </a:r>
            <a:r>
              <a:rPr lang="en-US" altLang="zh-CN" dirty="0">
                <a:solidFill>
                  <a:schemeClr val="bg2">
                    <a:lumMod val="50000"/>
                  </a:schemeClr>
                </a:solidFill>
                <a:cs typeface="+mn-ea"/>
              </a:rPr>
              <a:t>-&gt;</a:t>
            </a:r>
            <a:r>
              <a:rPr lang="zh-CN" altLang="en-US" dirty="0">
                <a:solidFill>
                  <a:schemeClr val="bg2">
                    <a:lumMod val="50000"/>
                  </a:schemeClr>
                </a:solidFill>
                <a:cs typeface="+mn-ea"/>
              </a:rPr>
              <a:t>退款完成。如果存在不同的场景， 比如线下补货或者线下与线上同时销售，还要对销售额以及对应的影响因素进行分别分析。</a:t>
            </a:r>
          </a:p>
          <a:p>
            <a:pPr marL="285750" indent="-285750">
              <a:lnSpc>
                <a:spcPct val="150000"/>
              </a:lnSpc>
              <a:buFont typeface="Wingdings" panose="05000000000000000000" pitchFamily="2" charset="2"/>
              <a:buChar char="Ø"/>
            </a:pPr>
            <a:endParaRPr lang="zh-CN" altLang="en-US" dirty="0">
              <a:solidFill>
                <a:schemeClr val="bg2">
                  <a:lumMod val="50000"/>
                </a:schemeClr>
              </a:solidFill>
              <a:cs typeface="+mn-ea"/>
              <a:sym typeface="+mn-lt"/>
            </a:endParaRPr>
          </a:p>
        </p:txBody>
      </p:sp>
    </p:spTree>
    <p:extLst>
      <p:ext uri="{BB962C8B-B14F-4D97-AF65-F5344CB8AC3E}">
        <p14:creationId xmlns:p14="http://schemas.microsoft.com/office/powerpoint/2010/main" val="200725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0868B-2311-4B75-AA80-6F3F312A5161}"/>
              </a:ext>
            </a:extLst>
          </p:cNvPr>
          <p:cNvSpPr>
            <a:spLocks noGrp="1"/>
          </p:cNvSpPr>
          <p:nvPr>
            <p:ph type="title"/>
          </p:nvPr>
        </p:nvSpPr>
        <p:spPr/>
        <p:txBody>
          <a:bodyPr/>
          <a:lstStyle/>
          <a:p>
            <a:r>
              <a:rPr lang="zh-CN" altLang="en-US" dirty="0"/>
              <a:t>创新点描述及展示</a:t>
            </a:r>
          </a:p>
        </p:txBody>
      </p:sp>
      <p:pic>
        <p:nvPicPr>
          <p:cNvPr id="5" name="格式工厂 屏幕录像20200717_065638">
            <a:hlinkClick r:id="" action="ppaction://media"/>
            <a:extLst>
              <a:ext uri="{FF2B5EF4-FFF2-40B4-BE49-F238E27FC236}">
                <a16:creationId xmlns:a16="http://schemas.microsoft.com/office/drawing/2014/main" id="{454E1FFF-FD3E-43D9-9827-C3150612D7DD}"/>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8"/>
          <a:srcRect l="21847" t="29837" r="31516" b="17497"/>
          <a:stretch/>
        </p:blipFill>
        <p:spPr>
          <a:xfrm>
            <a:off x="6148919" y="1681825"/>
            <a:ext cx="6089699" cy="3868500"/>
          </a:xfrm>
        </p:spPr>
      </p:pic>
      <p:sp>
        <p:nvSpPr>
          <p:cNvPr id="4" name="灯片编号占位符 3">
            <a:extLst>
              <a:ext uri="{FF2B5EF4-FFF2-40B4-BE49-F238E27FC236}">
                <a16:creationId xmlns:a16="http://schemas.microsoft.com/office/drawing/2014/main" id="{3AFD7768-74AC-4B90-B94A-1847169BD605}"/>
              </a:ext>
            </a:extLst>
          </p:cNvPr>
          <p:cNvSpPr>
            <a:spLocks noGrp="1"/>
          </p:cNvSpPr>
          <p:nvPr>
            <p:ph type="sldNum" sz="quarter" idx="10"/>
          </p:nvPr>
        </p:nvSpPr>
        <p:spPr/>
        <p:txBody>
          <a:bodyPr/>
          <a:lstStyle/>
          <a:p>
            <a:r>
              <a:rPr lang="en-US">
                <a:latin typeface="微软雅黑" panose="020B0503020204020204" pitchFamily="34" charset="-122"/>
              </a:rPr>
              <a:t>Page</a:t>
            </a:r>
            <a:fld id="{B77D227A-1AE4-4BCD-9973-754D0181BA73}" type="slidenum">
              <a:rPr smtClean="0">
                <a:latin typeface="微软雅黑" panose="020B0503020204020204" pitchFamily="34" charset="-122"/>
              </a:rPr>
              <a:pPr/>
              <a:t>12</a:t>
            </a:fld>
            <a:endParaRPr dirty="0">
              <a:latin typeface="微软雅黑" panose="020B0503020204020204" pitchFamily="34" charset="-122"/>
            </a:endParaRPr>
          </a:p>
        </p:txBody>
      </p:sp>
      <p:pic>
        <p:nvPicPr>
          <p:cNvPr id="8" name="格式工厂 屏幕录像20200717_072841">
            <a:hlinkClick r:id="" action="ppaction://media"/>
            <a:extLst>
              <a:ext uri="{FF2B5EF4-FFF2-40B4-BE49-F238E27FC236}">
                <a16:creationId xmlns:a16="http://schemas.microsoft.com/office/drawing/2014/main" id="{E07B3052-8293-42F9-9560-B498BC32C5C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49908" t="13912" r="1842" b="25347"/>
          <a:stretch/>
        </p:blipFill>
        <p:spPr>
          <a:xfrm>
            <a:off x="172078" y="1681825"/>
            <a:ext cx="5672859" cy="4017050"/>
          </a:xfrm>
          <a:prstGeom prst="rect">
            <a:avLst/>
          </a:prstGeom>
        </p:spPr>
      </p:pic>
      <p:sp>
        <p:nvSpPr>
          <p:cNvPr id="10" name="PA-A000320150529F80PPSH-3624">
            <a:extLst>
              <a:ext uri="{FF2B5EF4-FFF2-40B4-BE49-F238E27FC236}">
                <a16:creationId xmlns:a16="http://schemas.microsoft.com/office/drawing/2014/main" id="{EEE56FB4-4A52-4F99-A13E-A94AE9E909FD}"/>
              </a:ext>
            </a:extLst>
          </p:cNvPr>
          <p:cNvSpPr>
            <a:spLocks/>
          </p:cNvSpPr>
          <p:nvPr>
            <p:custDataLst>
              <p:tags r:id="rId5"/>
            </p:custDataLst>
          </p:nvPr>
        </p:nvSpPr>
        <p:spPr bwMode="auto">
          <a:xfrm>
            <a:off x="5490407" y="2737171"/>
            <a:ext cx="1317023" cy="1383657"/>
          </a:xfrm>
          <a:custGeom>
            <a:avLst/>
            <a:gdLst>
              <a:gd name="T0" fmla="*/ 775981150 w 3678"/>
              <a:gd name="T1" fmla="*/ 775692216 h 4197"/>
              <a:gd name="T2" fmla="*/ 775981150 w 3678"/>
              <a:gd name="T3" fmla="*/ 775692216 h 4197"/>
              <a:gd name="T4" fmla="*/ 775981150 w 3678"/>
              <a:gd name="T5" fmla="*/ 775692216 h 4197"/>
              <a:gd name="T6" fmla="*/ 775981150 w 3678"/>
              <a:gd name="T7" fmla="*/ 775692216 h 4197"/>
              <a:gd name="T8" fmla="*/ 775981150 w 3678"/>
              <a:gd name="T9" fmla="*/ 775692216 h 4197"/>
              <a:gd name="T10" fmla="*/ 775981150 w 3678"/>
              <a:gd name="T11" fmla="*/ 775692216 h 4197"/>
              <a:gd name="T12" fmla="*/ 775981150 w 3678"/>
              <a:gd name="T13" fmla="*/ 775692216 h 4197"/>
              <a:gd name="T14" fmla="*/ 775981150 w 3678"/>
              <a:gd name="T15" fmla="*/ 775692216 h 4197"/>
              <a:gd name="T16" fmla="*/ 775981150 w 3678"/>
              <a:gd name="T17" fmla="*/ 775692216 h 4197"/>
              <a:gd name="T18" fmla="*/ 775981150 w 3678"/>
              <a:gd name="T19" fmla="*/ 775692216 h 4197"/>
              <a:gd name="T20" fmla="*/ 775981150 w 3678"/>
              <a:gd name="T21" fmla="*/ 775692216 h 4197"/>
              <a:gd name="T22" fmla="*/ 775981150 w 3678"/>
              <a:gd name="T23" fmla="*/ 77569221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矩形 12">
            <a:extLst>
              <a:ext uri="{FF2B5EF4-FFF2-40B4-BE49-F238E27FC236}">
                <a16:creationId xmlns:a16="http://schemas.microsoft.com/office/drawing/2014/main" id="{199CE73F-1780-4600-963F-372DDB61629A}"/>
              </a:ext>
            </a:extLst>
          </p:cNvPr>
          <p:cNvSpPr/>
          <p:nvPr/>
        </p:nvSpPr>
        <p:spPr>
          <a:xfrm>
            <a:off x="1253904" y="1345802"/>
            <a:ext cx="2365933" cy="276839"/>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11" name="文本框 10">
            <a:extLst>
              <a:ext uri="{FF2B5EF4-FFF2-40B4-BE49-F238E27FC236}">
                <a16:creationId xmlns:a16="http://schemas.microsoft.com/office/drawing/2014/main" id="{23FC08FA-12FC-4D8C-8341-732DEE27F4E6}"/>
              </a:ext>
            </a:extLst>
          </p:cNvPr>
          <p:cNvSpPr txBox="1"/>
          <p:nvPr/>
        </p:nvSpPr>
        <p:spPr>
          <a:xfrm>
            <a:off x="882126" y="1159127"/>
            <a:ext cx="2486107" cy="400111"/>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用户订单数据可视化</a:t>
            </a:r>
          </a:p>
        </p:txBody>
      </p:sp>
    </p:spTree>
    <p:extLst>
      <p:ext uri="{BB962C8B-B14F-4D97-AF65-F5344CB8AC3E}">
        <p14:creationId xmlns:p14="http://schemas.microsoft.com/office/powerpoint/2010/main" val="37751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09" fill="hold"/>
                                        <p:tgtEl>
                                          <p:spTgt spid="5"/>
                                        </p:tgtEl>
                                      </p:cBhvr>
                                    </p:cmd>
                                  </p:childTnLst>
                                </p:cTn>
                              </p:par>
                              <p:par>
                                <p:cTn id="7" presetID="1" presetClass="mediacall" presetSubtype="0" fill="hold" nodeType="withEffect">
                                  <p:stCondLst>
                                    <p:cond delay="0"/>
                                  </p:stCondLst>
                                  <p:childTnLst>
                                    <p:cmd type="call" cmd="playFrom(0.0)">
                                      <p:cBhvr>
                                        <p:cTn id="8" dur="13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after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D1A6DC12-BA7B-4EFD-ABB7-DFDA0095BA50}"/>
              </a:ext>
            </a:extLst>
          </p:cNvPr>
          <p:cNvPicPr>
            <a:picLocks noChangeAspect="1"/>
          </p:cNvPicPr>
          <p:nvPr/>
        </p:nvPicPr>
        <p:blipFill rotWithShape="1">
          <a:blip r:embed="rId3"/>
          <a:srcRect b="2080"/>
          <a:stretch/>
        </p:blipFill>
        <p:spPr>
          <a:xfrm>
            <a:off x="3579896" y="4663420"/>
            <a:ext cx="2576618" cy="1716300"/>
          </a:xfrm>
          <a:prstGeom prst="rect">
            <a:avLst/>
          </a:prstGeom>
        </p:spPr>
      </p:pic>
      <p:sp>
        <p:nvSpPr>
          <p:cNvPr id="4" name="灯片编号占位符 3"/>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13</a:t>
            </a:fld>
            <a:endParaRPr lang="en-US" altLang="zh-CN" dirty="0">
              <a:latin typeface="微软雅黑" panose="020B0503020204020204" pitchFamily="34" charset="-122"/>
            </a:endParaRPr>
          </a:p>
        </p:txBody>
      </p:sp>
      <p:pic>
        <p:nvPicPr>
          <p:cNvPr id="3" name="图片 2">
            <a:extLst>
              <a:ext uri="{FF2B5EF4-FFF2-40B4-BE49-F238E27FC236}">
                <a16:creationId xmlns:a16="http://schemas.microsoft.com/office/drawing/2014/main" id="{003E29B9-0836-4915-8C63-CDC9211A2F3A}"/>
              </a:ext>
            </a:extLst>
          </p:cNvPr>
          <p:cNvPicPr>
            <a:picLocks noChangeAspect="1"/>
          </p:cNvPicPr>
          <p:nvPr/>
        </p:nvPicPr>
        <p:blipFill>
          <a:blip r:embed="rId4"/>
          <a:stretch>
            <a:fillRect/>
          </a:stretch>
        </p:blipFill>
        <p:spPr>
          <a:xfrm>
            <a:off x="3582914" y="1306239"/>
            <a:ext cx="2599807" cy="1743678"/>
          </a:xfrm>
          <a:prstGeom prst="rect">
            <a:avLst/>
          </a:prstGeom>
        </p:spPr>
      </p:pic>
      <p:sp>
        <p:nvSpPr>
          <p:cNvPr id="15" name="标题 1">
            <a:extLst>
              <a:ext uri="{FF2B5EF4-FFF2-40B4-BE49-F238E27FC236}">
                <a16:creationId xmlns:a16="http://schemas.microsoft.com/office/drawing/2014/main" id="{51207B19-C003-408E-AA27-E9F12ED32CE7}"/>
              </a:ext>
            </a:extLst>
          </p:cNvPr>
          <p:cNvSpPr>
            <a:spLocks noGrp="1"/>
          </p:cNvSpPr>
          <p:nvPr>
            <p:ph type="title"/>
          </p:nvPr>
        </p:nvSpPr>
        <p:spPr>
          <a:xfrm>
            <a:off x="855139" y="358778"/>
            <a:ext cx="10587561" cy="868363"/>
          </a:xfrm>
        </p:spPr>
        <p:txBody>
          <a:bodyPr/>
          <a:lstStyle/>
          <a:p>
            <a:r>
              <a:rPr lang="zh-CN" altLang="en-US" dirty="0"/>
              <a:t>测试集参数对模型拟合的影响</a:t>
            </a:r>
          </a:p>
        </p:txBody>
      </p:sp>
      <p:pic>
        <p:nvPicPr>
          <p:cNvPr id="7" name="图片 6">
            <a:extLst>
              <a:ext uri="{FF2B5EF4-FFF2-40B4-BE49-F238E27FC236}">
                <a16:creationId xmlns:a16="http://schemas.microsoft.com/office/drawing/2014/main" id="{F0DACDA3-2882-4264-8DEF-82175861EC11}"/>
              </a:ext>
            </a:extLst>
          </p:cNvPr>
          <p:cNvPicPr>
            <a:picLocks noChangeAspect="1"/>
          </p:cNvPicPr>
          <p:nvPr/>
        </p:nvPicPr>
        <p:blipFill>
          <a:blip r:embed="rId5"/>
          <a:stretch>
            <a:fillRect/>
          </a:stretch>
        </p:blipFill>
        <p:spPr>
          <a:xfrm>
            <a:off x="6292675" y="2978004"/>
            <a:ext cx="2627435" cy="1774471"/>
          </a:xfrm>
          <a:prstGeom prst="rect">
            <a:avLst/>
          </a:prstGeom>
        </p:spPr>
      </p:pic>
      <p:pic>
        <p:nvPicPr>
          <p:cNvPr id="16" name="Picture 7">
            <a:extLst>
              <a:ext uri="{FF2B5EF4-FFF2-40B4-BE49-F238E27FC236}">
                <a16:creationId xmlns:a16="http://schemas.microsoft.com/office/drawing/2014/main" id="{D6FEE5AB-F6C6-4C4B-8E28-E39A07689BAC}"/>
              </a:ext>
            </a:extLst>
          </p:cNvPr>
          <p:cNvPicPr>
            <a:picLocks noChangeAspect="1"/>
          </p:cNvPicPr>
          <p:nvPr/>
        </p:nvPicPr>
        <p:blipFill>
          <a:blip r:embed="rId6"/>
          <a:stretch>
            <a:fillRect/>
          </a:stretch>
        </p:blipFill>
        <p:spPr>
          <a:xfrm>
            <a:off x="958853" y="1346360"/>
            <a:ext cx="2478227" cy="1687887"/>
          </a:xfrm>
          <a:prstGeom prst="rect">
            <a:avLst/>
          </a:prstGeom>
          <a:noFill/>
          <a:ln>
            <a:noFill/>
          </a:ln>
        </p:spPr>
      </p:pic>
      <p:pic>
        <p:nvPicPr>
          <p:cNvPr id="17" name="Picture 11">
            <a:extLst>
              <a:ext uri="{FF2B5EF4-FFF2-40B4-BE49-F238E27FC236}">
                <a16:creationId xmlns:a16="http://schemas.microsoft.com/office/drawing/2014/main" id="{8FE4BA5E-237F-4558-9F50-3E1CF00A1CCB}"/>
              </a:ext>
            </a:extLst>
          </p:cNvPr>
          <p:cNvPicPr>
            <a:picLocks noChangeAspect="1"/>
          </p:cNvPicPr>
          <p:nvPr/>
        </p:nvPicPr>
        <p:blipFill>
          <a:blip r:embed="rId7"/>
          <a:stretch>
            <a:fillRect/>
          </a:stretch>
        </p:blipFill>
        <p:spPr>
          <a:xfrm>
            <a:off x="1025580" y="3052266"/>
            <a:ext cx="2478227" cy="1659560"/>
          </a:xfrm>
          <a:prstGeom prst="rect">
            <a:avLst/>
          </a:prstGeom>
          <a:noFill/>
          <a:ln>
            <a:noFill/>
          </a:ln>
        </p:spPr>
      </p:pic>
      <p:pic>
        <p:nvPicPr>
          <p:cNvPr id="18" name="Picture 13">
            <a:extLst>
              <a:ext uri="{FF2B5EF4-FFF2-40B4-BE49-F238E27FC236}">
                <a16:creationId xmlns:a16="http://schemas.microsoft.com/office/drawing/2014/main" id="{3DB53035-9211-42C9-AE9B-0AAA3D9A5DE5}"/>
              </a:ext>
            </a:extLst>
          </p:cNvPr>
          <p:cNvPicPr>
            <a:picLocks noChangeAspect="1"/>
          </p:cNvPicPr>
          <p:nvPr/>
        </p:nvPicPr>
        <p:blipFill>
          <a:blip r:embed="rId8"/>
          <a:stretch>
            <a:fillRect/>
          </a:stretch>
        </p:blipFill>
        <p:spPr>
          <a:xfrm>
            <a:off x="870045" y="4658342"/>
            <a:ext cx="2576618" cy="1721377"/>
          </a:xfrm>
          <a:prstGeom prst="rect">
            <a:avLst/>
          </a:prstGeom>
          <a:noFill/>
          <a:ln>
            <a:noFill/>
          </a:ln>
        </p:spPr>
      </p:pic>
      <p:sp>
        <p:nvSpPr>
          <p:cNvPr id="9" name="文本框 8">
            <a:extLst>
              <a:ext uri="{FF2B5EF4-FFF2-40B4-BE49-F238E27FC236}">
                <a16:creationId xmlns:a16="http://schemas.microsoft.com/office/drawing/2014/main" id="{F407D571-D2DE-412B-A0B6-2F5D02BD8E55}"/>
              </a:ext>
            </a:extLst>
          </p:cNvPr>
          <p:cNvSpPr txBox="1"/>
          <p:nvPr/>
        </p:nvSpPr>
        <p:spPr>
          <a:xfrm>
            <a:off x="415414" y="1511065"/>
            <a:ext cx="492443" cy="1425575"/>
          </a:xfrm>
          <a:prstGeom prst="rect">
            <a:avLst/>
          </a:prstGeom>
          <a:noFill/>
        </p:spPr>
        <p:txBody>
          <a:bodyPr vert="eaVert" wrap="square" rtlCol="0">
            <a:spAutoFit/>
          </a:bodyPr>
          <a:lstStyle/>
          <a:p>
            <a:r>
              <a:rPr lang="zh-CN" altLang="en-US" sz="2000" dirty="0"/>
              <a:t>线性回归</a:t>
            </a:r>
          </a:p>
        </p:txBody>
      </p:sp>
      <p:sp>
        <p:nvSpPr>
          <p:cNvPr id="19" name="文本框 18">
            <a:extLst>
              <a:ext uri="{FF2B5EF4-FFF2-40B4-BE49-F238E27FC236}">
                <a16:creationId xmlns:a16="http://schemas.microsoft.com/office/drawing/2014/main" id="{4F4EC3C2-E055-47AD-8716-83F18CAD19A8}"/>
              </a:ext>
            </a:extLst>
          </p:cNvPr>
          <p:cNvSpPr txBox="1"/>
          <p:nvPr/>
        </p:nvSpPr>
        <p:spPr>
          <a:xfrm>
            <a:off x="415440" y="3204420"/>
            <a:ext cx="492443" cy="1425575"/>
          </a:xfrm>
          <a:prstGeom prst="rect">
            <a:avLst/>
          </a:prstGeom>
          <a:noFill/>
        </p:spPr>
        <p:txBody>
          <a:bodyPr vert="eaVert" wrap="square" rtlCol="0">
            <a:spAutoFit/>
          </a:bodyPr>
          <a:lstStyle/>
          <a:p>
            <a:r>
              <a:rPr lang="zh-CN" altLang="en-US" sz="2000" dirty="0"/>
              <a:t>决策树回归</a:t>
            </a:r>
          </a:p>
        </p:txBody>
      </p:sp>
      <p:sp>
        <p:nvSpPr>
          <p:cNvPr id="20" name="文本框 19">
            <a:extLst>
              <a:ext uri="{FF2B5EF4-FFF2-40B4-BE49-F238E27FC236}">
                <a16:creationId xmlns:a16="http://schemas.microsoft.com/office/drawing/2014/main" id="{A5D59915-E3B6-4A44-B54B-B3687717C9AA}"/>
              </a:ext>
            </a:extLst>
          </p:cNvPr>
          <p:cNvSpPr txBox="1"/>
          <p:nvPr/>
        </p:nvSpPr>
        <p:spPr>
          <a:xfrm>
            <a:off x="107638" y="4911314"/>
            <a:ext cx="800219" cy="1280710"/>
          </a:xfrm>
          <a:prstGeom prst="rect">
            <a:avLst/>
          </a:prstGeom>
          <a:noFill/>
        </p:spPr>
        <p:txBody>
          <a:bodyPr vert="eaVert" wrap="square" rtlCol="0">
            <a:spAutoFit/>
          </a:bodyPr>
          <a:lstStyle/>
          <a:p>
            <a:r>
              <a:rPr lang="zh-CN" altLang="en-US" sz="2000" dirty="0"/>
              <a:t>随机森林回归</a:t>
            </a:r>
          </a:p>
        </p:txBody>
      </p:sp>
      <p:pic>
        <p:nvPicPr>
          <p:cNvPr id="21" name="图片 20">
            <a:extLst>
              <a:ext uri="{FF2B5EF4-FFF2-40B4-BE49-F238E27FC236}">
                <a16:creationId xmlns:a16="http://schemas.microsoft.com/office/drawing/2014/main" id="{8AA649A0-0941-46D0-9AFD-277196327674}"/>
              </a:ext>
            </a:extLst>
          </p:cNvPr>
          <p:cNvPicPr>
            <a:picLocks noChangeAspect="1"/>
          </p:cNvPicPr>
          <p:nvPr/>
        </p:nvPicPr>
        <p:blipFill>
          <a:blip r:embed="rId9"/>
          <a:stretch>
            <a:fillRect/>
          </a:stretch>
        </p:blipFill>
        <p:spPr>
          <a:xfrm>
            <a:off x="3571763" y="3006292"/>
            <a:ext cx="2627435" cy="1696391"/>
          </a:xfrm>
          <a:prstGeom prst="rect">
            <a:avLst/>
          </a:prstGeom>
        </p:spPr>
      </p:pic>
      <p:sp>
        <p:nvSpPr>
          <p:cNvPr id="23" name="文本框 22">
            <a:extLst>
              <a:ext uri="{FF2B5EF4-FFF2-40B4-BE49-F238E27FC236}">
                <a16:creationId xmlns:a16="http://schemas.microsoft.com/office/drawing/2014/main" id="{E7A5C5ED-466B-4219-8802-0CE37B7B4B53}"/>
              </a:ext>
            </a:extLst>
          </p:cNvPr>
          <p:cNvSpPr txBox="1"/>
          <p:nvPr/>
        </p:nvSpPr>
        <p:spPr>
          <a:xfrm>
            <a:off x="1473778" y="988201"/>
            <a:ext cx="1662571" cy="369332"/>
          </a:xfrm>
          <a:prstGeom prst="rect">
            <a:avLst/>
          </a:prstGeom>
          <a:noFill/>
        </p:spPr>
        <p:txBody>
          <a:bodyPr wrap="none" rtlCol="0">
            <a:spAutoFit/>
          </a:bodyPr>
          <a:lstStyle/>
          <a:p>
            <a:r>
              <a:rPr lang="en-US" altLang="zh-CN" dirty="0" err="1"/>
              <a:t>Testsize</a:t>
            </a:r>
            <a:r>
              <a:rPr lang="en-US" altLang="zh-CN" dirty="0"/>
              <a:t>=0.25</a:t>
            </a:r>
            <a:endParaRPr lang="zh-CN" altLang="en-US" dirty="0"/>
          </a:p>
        </p:txBody>
      </p:sp>
      <p:sp>
        <p:nvSpPr>
          <p:cNvPr id="25" name="文本框 24">
            <a:extLst>
              <a:ext uri="{FF2B5EF4-FFF2-40B4-BE49-F238E27FC236}">
                <a16:creationId xmlns:a16="http://schemas.microsoft.com/office/drawing/2014/main" id="{0B97A3F9-FDA7-426C-B6F2-AFB0FACD349A}"/>
              </a:ext>
            </a:extLst>
          </p:cNvPr>
          <p:cNvSpPr txBox="1"/>
          <p:nvPr/>
        </p:nvSpPr>
        <p:spPr>
          <a:xfrm>
            <a:off x="4172858" y="971635"/>
            <a:ext cx="1662571" cy="369332"/>
          </a:xfrm>
          <a:prstGeom prst="rect">
            <a:avLst/>
          </a:prstGeom>
          <a:noFill/>
        </p:spPr>
        <p:txBody>
          <a:bodyPr wrap="none" rtlCol="0">
            <a:spAutoFit/>
          </a:bodyPr>
          <a:lstStyle/>
          <a:p>
            <a:r>
              <a:rPr lang="en-US" altLang="zh-CN" dirty="0" err="1"/>
              <a:t>Testsize</a:t>
            </a:r>
            <a:r>
              <a:rPr lang="en-US" altLang="zh-CN" dirty="0"/>
              <a:t>=0.50</a:t>
            </a:r>
            <a:endParaRPr lang="zh-CN" altLang="en-US" dirty="0"/>
          </a:p>
        </p:txBody>
      </p:sp>
      <p:sp>
        <p:nvSpPr>
          <p:cNvPr id="26" name="文本框 25">
            <a:extLst>
              <a:ext uri="{FF2B5EF4-FFF2-40B4-BE49-F238E27FC236}">
                <a16:creationId xmlns:a16="http://schemas.microsoft.com/office/drawing/2014/main" id="{C19D6577-F987-411B-BDCC-DE1A16234A5F}"/>
              </a:ext>
            </a:extLst>
          </p:cNvPr>
          <p:cNvSpPr txBox="1"/>
          <p:nvPr/>
        </p:nvSpPr>
        <p:spPr>
          <a:xfrm>
            <a:off x="9335032" y="971635"/>
            <a:ext cx="1662571" cy="369332"/>
          </a:xfrm>
          <a:prstGeom prst="rect">
            <a:avLst/>
          </a:prstGeom>
          <a:noFill/>
        </p:spPr>
        <p:txBody>
          <a:bodyPr wrap="none" rtlCol="0">
            <a:spAutoFit/>
          </a:bodyPr>
          <a:lstStyle/>
          <a:p>
            <a:r>
              <a:rPr lang="en-US" altLang="zh-CN" dirty="0" err="1"/>
              <a:t>Testsize</a:t>
            </a:r>
            <a:r>
              <a:rPr lang="en-US" altLang="zh-CN" dirty="0"/>
              <a:t>=0.10</a:t>
            </a:r>
            <a:endParaRPr lang="zh-CN" altLang="en-US" dirty="0"/>
          </a:p>
        </p:txBody>
      </p:sp>
      <p:sp>
        <p:nvSpPr>
          <p:cNvPr id="27" name="文本框 26">
            <a:extLst>
              <a:ext uri="{FF2B5EF4-FFF2-40B4-BE49-F238E27FC236}">
                <a16:creationId xmlns:a16="http://schemas.microsoft.com/office/drawing/2014/main" id="{5F3668A6-569F-4762-9E95-FC0A8E880993}"/>
              </a:ext>
            </a:extLst>
          </p:cNvPr>
          <p:cNvSpPr txBox="1"/>
          <p:nvPr/>
        </p:nvSpPr>
        <p:spPr>
          <a:xfrm>
            <a:off x="6917569" y="971635"/>
            <a:ext cx="1662571" cy="369332"/>
          </a:xfrm>
          <a:prstGeom prst="rect">
            <a:avLst/>
          </a:prstGeom>
          <a:noFill/>
        </p:spPr>
        <p:txBody>
          <a:bodyPr wrap="none" rtlCol="0">
            <a:spAutoFit/>
          </a:bodyPr>
          <a:lstStyle/>
          <a:p>
            <a:r>
              <a:rPr lang="en-US" altLang="zh-CN" dirty="0" err="1"/>
              <a:t>Testsize</a:t>
            </a:r>
            <a:r>
              <a:rPr lang="en-US" altLang="zh-CN" dirty="0"/>
              <a:t>=0.75</a:t>
            </a:r>
            <a:endParaRPr lang="zh-CN" altLang="en-US" dirty="0"/>
          </a:p>
        </p:txBody>
      </p:sp>
      <p:pic>
        <p:nvPicPr>
          <p:cNvPr id="28" name="图片 27">
            <a:extLst>
              <a:ext uri="{FF2B5EF4-FFF2-40B4-BE49-F238E27FC236}">
                <a16:creationId xmlns:a16="http://schemas.microsoft.com/office/drawing/2014/main" id="{D6DB4C78-E7C7-4E95-85C9-C18B84607C79}"/>
              </a:ext>
            </a:extLst>
          </p:cNvPr>
          <p:cNvPicPr>
            <a:picLocks noChangeAspect="1"/>
          </p:cNvPicPr>
          <p:nvPr/>
        </p:nvPicPr>
        <p:blipFill rotWithShape="1">
          <a:blip r:embed="rId10"/>
          <a:srcRect b="2209"/>
          <a:stretch/>
        </p:blipFill>
        <p:spPr>
          <a:xfrm>
            <a:off x="6338488" y="1322927"/>
            <a:ext cx="2611008" cy="1696510"/>
          </a:xfrm>
          <a:prstGeom prst="rect">
            <a:avLst/>
          </a:prstGeom>
        </p:spPr>
      </p:pic>
      <p:pic>
        <p:nvPicPr>
          <p:cNvPr id="30" name="图片 29">
            <a:extLst>
              <a:ext uri="{FF2B5EF4-FFF2-40B4-BE49-F238E27FC236}">
                <a16:creationId xmlns:a16="http://schemas.microsoft.com/office/drawing/2014/main" id="{E80500EF-EA23-4178-AA60-FB229B4AEB2B}"/>
              </a:ext>
            </a:extLst>
          </p:cNvPr>
          <p:cNvPicPr>
            <a:picLocks noChangeAspect="1"/>
          </p:cNvPicPr>
          <p:nvPr/>
        </p:nvPicPr>
        <p:blipFill>
          <a:blip r:embed="rId11"/>
          <a:stretch>
            <a:fillRect/>
          </a:stretch>
        </p:blipFill>
        <p:spPr>
          <a:xfrm>
            <a:off x="8955763" y="1335048"/>
            <a:ext cx="2444962" cy="1708845"/>
          </a:xfrm>
          <a:prstGeom prst="rect">
            <a:avLst/>
          </a:prstGeom>
        </p:spPr>
      </p:pic>
      <p:pic>
        <p:nvPicPr>
          <p:cNvPr id="31" name="图片 30">
            <a:extLst>
              <a:ext uri="{FF2B5EF4-FFF2-40B4-BE49-F238E27FC236}">
                <a16:creationId xmlns:a16="http://schemas.microsoft.com/office/drawing/2014/main" id="{85E016D3-824B-46E5-9598-4E2B849A7084}"/>
              </a:ext>
            </a:extLst>
          </p:cNvPr>
          <p:cNvPicPr>
            <a:picLocks noChangeAspect="1"/>
          </p:cNvPicPr>
          <p:nvPr/>
        </p:nvPicPr>
        <p:blipFill rotWithShape="1">
          <a:blip r:embed="rId12"/>
          <a:srcRect t="2001" b="3433"/>
          <a:stretch/>
        </p:blipFill>
        <p:spPr>
          <a:xfrm>
            <a:off x="8949496" y="3008504"/>
            <a:ext cx="2493193" cy="1701364"/>
          </a:xfrm>
          <a:prstGeom prst="rect">
            <a:avLst/>
          </a:prstGeom>
        </p:spPr>
      </p:pic>
      <p:pic>
        <p:nvPicPr>
          <p:cNvPr id="32" name="图片 31">
            <a:extLst>
              <a:ext uri="{FF2B5EF4-FFF2-40B4-BE49-F238E27FC236}">
                <a16:creationId xmlns:a16="http://schemas.microsoft.com/office/drawing/2014/main" id="{FCB8602B-BFE4-4B9A-B466-3B1C044F3150}"/>
              </a:ext>
            </a:extLst>
          </p:cNvPr>
          <p:cNvPicPr>
            <a:picLocks noChangeAspect="1"/>
          </p:cNvPicPr>
          <p:nvPr/>
        </p:nvPicPr>
        <p:blipFill rotWithShape="1">
          <a:blip r:embed="rId13"/>
          <a:srcRect t="1265" b="2503"/>
          <a:stretch/>
        </p:blipFill>
        <p:spPr>
          <a:xfrm>
            <a:off x="8920110" y="4698969"/>
            <a:ext cx="2522579" cy="1691370"/>
          </a:xfrm>
          <a:prstGeom prst="rect">
            <a:avLst/>
          </a:prstGeom>
        </p:spPr>
      </p:pic>
      <p:pic>
        <p:nvPicPr>
          <p:cNvPr id="33" name="图片 32">
            <a:extLst>
              <a:ext uri="{FF2B5EF4-FFF2-40B4-BE49-F238E27FC236}">
                <a16:creationId xmlns:a16="http://schemas.microsoft.com/office/drawing/2014/main" id="{9A88A096-A173-4A48-A982-6DEF9BF07FA5}"/>
              </a:ext>
            </a:extLst>
          </p:cNvPr>
          <p:cNvPicPr>
            <a:picLocks noChangeAspect="1"/>
          </p:cNvPicPr>
          <p:nvPr/>
        </p:nvPicPr>
        <p:blipFill rotWithShape="1">
          <a:blip r:embed="rId14"/>
          <a:srcRect b="4609"/>
          <a:stretch/>
        </p:blipFill>
        <p:spPr>
          <a:xfrm>
            <a:off x="6309152" y="4653127"/>
            <a:ext cx="2610958" cy="1719120"/>
          </a:xfrm>
          <a:prstGeom prst="rect">
            <a:avLst/>
          </a:prstGeom>
        </p:spPr>
      </p:pic>
    </p:spTree>
    <p:extLst>
      <p:ext uri="{BB962C8B-B14F-4D97-AF65-F5344CB8AC3E}">
        <p14:creationId xmlns:p14="http://schemas.microsoft.com/office/powerpoint/2010/main" val="205750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CF7B24-343B-477D-B8C4-00634FCF89FB}"/>
              </a:ext>
            </a:extLst>
          </p:cNvPr>
          <p:cNvPicPr>
            <a:picLocks noChangeAspect="1"/>
          </p:cNvPicPr>
          <p:nvPr/>
        </p:nvPicPr>
        <p:blipFill rotWithShape="1">
          <a:blip r:embed="rId3"/>
          <a:srcRect l="1" t="2601" r="5144"/>
          <a:stretch/>
        </p:blipFill>
        <p:spPr>
          <a:xfrm>
            <a:off x="7508615" y="1105683"/>
            <a:ext cx="3433705" cy="2414905"/>
          </a:xfrm>
          <a:prstGeom prst="rect">
            <a:avLst/>
          </a:prstGeom>
        </p:spPr>
      </p:pic>
      <p:sp>
        <p:nvSpPr>
          <p:cNvPr id="2" name="标题 1"/>
          <p:cNvSpPr>
            <a:spLocks noGrp="1"/>
          </p:cNvSpPr>
          <p:nvPr>
            <p:ph type="title"/>
          </p:nvPr>
        </p:nvSpPr>
        <p:spPr/>
        <p:txBody>
          <a:bodyPr/>
          <a:lstStyle/>
          <a:p>
            <a:r>
              <a:rPr lang="zh-CN" altLang="en-US" dirty="0"/>
              <a:t>决策树个数对模型拟合的影响</a:t>
            </a:r>
            <a:endParaRPr lang="en-US" dirty="0"/>
          </a:p>
        </p:txBody>
      </p:sp>
      <p:sp>
        <p:nvSpPr>
          <p:cNvPr id="4" name="灯片编号占位符 3"/>
          <p:cNvSpPr>
            <a:spLocks noGrp="1"/>
          </p:cNvSpPr>
          <p:nvPr>
            <p:ph type="sldNum" sz="quarter" idx="10"/>
          </p:nvPr>
        </p:nvSpPr>
        <p:spPr/>
        <p:txBody>
          <a:bodyPr/>
          <a:lstStyle/>
          <a:p>
            <a:r>
              <a:rPr lang="en-US">
                <a:latin typeface="微软雅黑" panose="020B0503020204020204" pitchFamily="34" charset="-122"/>
              </a:rPr>
              <a:t>Page</a:t>
            </a:r>
            <a:fld id="{B77D227A-1AE4-4BCD-9973-754D0181BA73}" type="slidenum">
              <a:rPr smtClean="0">
                <a:latin typeface="微软雅黑" panose="020B0503020204020204" pitchFamily="34" charset="-122"/>
              </a:rPr>
              <a:pPr/>
              <a:t>14</a:t>
            </a:fld>
            <a:endParaRPr dirty="0">
              <a:latin typeface="微软雅黑" panose="020B0503020204020204" pitchFamily="34" charset="-122"/>
            </a:endParaRPr>
          </a:p>
        </p:txBody>
      </p:sp>
      <p:pic>
        <p:nvPicPr>
          <p:cNvPr id="5" name="图片 4">
            <a:extLst>
              <a:ext uri="{FF2B5EF4-FFF2-40B4-BE49-F238E27FC236}">
                <a16:creationId xmlns:a16="http://schemas.microsoft.com/office/drawing/2014/main" id="{D0470D44-E46C-4DFF-AC87-9C33F2B8D8C0}"/>
              </a:ext>
            </a:extLst>
          </p:cNvPr>
          <p:cNvPicPr>
            <a:picLocks noChangeAspect="1"/>
          </p:cNvPicPr>
          <p:nvPr/>
        </p:nvPicPr>
        <p:blipFill>
          <a:blip r:embed="rId4"/>
          <a:stretch>
            <a:fillRect/>
          </a:stretch>
        </p:blipFill>
        <p:spPr>
          <a:xfrm>
            <a:off x="3958680" y="1049095"/>
            <a:ext cx="3487774" cy="2423827"/>
          </a:xfrm>
          <a:prstGeom prst="rect">
            <a:avLst/>
          </a:prstGeom>
        </p:spPr>
      </p:pic>
      <p:pic>
        <p:nvPicPr>
          <p:cNvPr id="6" name="Picture 13">
            <a:extLst>
              <a:ext uri="{FF2B5EF4-FFF2-40B4-BE49-F238E27FC236}">
                <a16:creationId xmlns:a16="http://schemas.microsoft.com/office/drawing/2014/main" id="{B3A1DCD2-120E-4FDC-9531-D04827DDADDD}"/>
              </a:ext>
            </a:extLst>
          </p:cNvPr>
          <p:cNvPicPr>
            <a:picLocks noChangeAspect="1"/>
          </p:cNvPicPr>
          <p:nvPr/>
        </p:nvPicPr>
        <p:blipFill>
          <a:blip r:embed="rId5"/>
          <a:stretch>
            <a:fillRect/>
          </a:stretch>
        </p:blipFill>
        <p:spPr>
          <a:xfrm>
            <a:off x="314792" y="1087438"/>
            <a:ext cx="3487774" cy="2330099"/>
          </a:xfrm>
          <a:prstGeom prst="rect">
            <a:avLst/>
          </a:prstGeom>
          <a:noFill/>
          <a:ln>
            <a:noFill/>
          </a:ln>
        </p:spPr>
      </p:pic>
      <p:pic>
        <p:nvPicPr>
          <p:cNvPr id="8" name="Picture 7">
            <a:extLst>
              <a:ext uri="{FF2B5EF4-FFF2-40B4-BE49-F238E27FC236}">
                <a16:creationId xmlns:a16="http://schemas.microsoft.com/office/drawing/2014/main" id="{5AFDFF7D-CCBF-490B-A05A-73D9BC433AE2}"/>
              </a:ext>
            </a:extLst>
          </p:cNvPr>
          <p:cNvPicPr>
            <a:picLocks noChangeAspect="1"/>
          </p:cNvPicPr>
          <p:nvPr/>
        </p:nvPicPr>
        <p:blipFill rotWithShape="1">
          <a:blip r:embed="rId6"/>
          <a:srcRect b="22658"/>
          <a:stretch/>
        </p:blipFill>
        <p:spPr>
          <a:xfrm>
            <a:off x="412846" y="3745520"/>
            <a:ext cx="3543300" cy="2463452"/>
          </a:xfrm>
          <a:prstGeom prst="rect">
            <a:avLst/>
          </a:prstGeom>
          <a:noFill/>
          <a:ln>
            <a:noFill/>
          </a:ln>
        </p:spPr>
      </p:pic>
      <p:pic>
        <p:nvPicPr>
          <p:cNvPr id="9" name="Picture 8">
            <a:extLst>
              <a:ext uri="{FF2B5EF4-FFF2-40B4-BE49-F238E27FC236}">
                <a16:creationId xmlns:a16="http://schemas.microsoft.com/office/drawing/2014/main" id="{26CD3282-4422-4BEB-8C88-77EB5CCB832D}"/>
              </a:ext>
            </a:extLst>
          </p:cNvPr>
          <p:cNvPicPr>
            <a:picLocks noChangeAspect="1"/>
          </p:cNvPicPr>
          <p:nvPr/>
        </p:nvPicPr>
        <p:blipFill>
          <a:blip r:embed="rId7"/>
          <a:stretch>
            <a:fillRect/>
          </a:stretch>
        </p:blipFill>
        <p:spPr>
          <a:xfrm>
            <a:off x="3838663" y="3647263"/>
            <a:ext cx="3655100" cy="2423827"/>
          </a:xfrm>
          <a:prstGeom prst="rect">
            <a:avLst/>
          </a:prstGeom>
          <a:noFill/>
          <a:ln>
            <a:noFill/>
          </a:ln>
        </p:spPr>
      </p:pic>
      <p:pic>
        <p:nvPicPr>
          <p:cNvPr id="10" name="图片 9">
            <a:extLst>
              <a:ext uri="{FF2B5EF4-FFF2-40B4-BE49-F238E27FC236}">
                <a16:creationId xmlns:a16="http://schemas.microsoft.com/office/drawing/2014/main" id="{65F739B3-B9F1-4C5B-BE47-40D5939572EE}"/>
              </a:ext>
            </a:extLst>
          </p:cNvPr>
          <p:cNvPicPr>
            <a:picLocks noChangeAspect="1"/>
          </p:cNvPicPr>
          <p:nvPr/>
        </p:nvPicPr>
        <p:blipFill>
          <a:blip r:embed="rId8"/>
          <a:stretch>
            <a:fillRect/>
          </a:stretch>
        </p:blipFill>
        <p:spPr>
          <a:xfrm>
            <a:off x="359506" y="3638700"/>
            <a:ext cx="3542083" cy="2469094"/>
          </a:xfrm>
          <a:prstGeom prst="rect">
            <a:avLst/>
          </a:prstGeom>
        </p:spPr>
      </p:pic>
      <p:pic>
        <p:nvPicPr>
          <p:cNvPr id="12" name="图片 11">
            <a:extLst>
              <a:ext uri="{FF2B5EF4-FFF2-40B4-BE49-F238E27FC236}">
                <a16:creationId xmlns:a16="http://schemas.microsoft.com/office/drawing/2014/main" id="{A3B613B5-D8E8-4897-8DA3-4A1D7589F216}"/>
              </a:ext>
            </a:extLst>
          </p:cNvPr>
          <p:cNvPicPr>
            <a:picLocks noChangeAspect="1"/>
          </p:cNvPicPr>
          <p:nvPr/>
        </p:nvPicPr>
        <p:blipFill rotWithShape="1">
          <a:blip r:embed="rId9"/>
          <a:srcRect l="5457"/>
          <a:stretch/>
        </p:blipFill>
        <p:spPr>
          <a:xfrm>
            <a:off x="7813040" y="3731416"/>
            <a:ext cx="3246338" cy="2339673"/>
          </a:xfrm>
          <a:prstGeom prst="rect">
            <a:avLst/>
          </a:prstGeom>
        </p:spPr>
      </p:pic>
      <p:sp>
        <p:nvSpPr>
          <p:cNvPr id="13" name="文本框 12">
            <a:extLst>
              <a:ext uri="{FF2B5EF4-FFF2-40B4-BE49-F238E27FC236}">
                <a16:creationId xmlns:a16="http://schemas.microsoft.com/office/drawing/2014/main" id="{64970664-52DD-449B-96BF-51A6E2FCB539}"/>
              </a:ext>
            </a:extLst>
          </p:cNvPr>
          <p:cNvSpPr txBox="1"/>
          <p:nvPr/>
        </p:nvSpPr>
        <p:spPr>
          <a:xfrm>
            <a:off x="1536306" y="5951415"/>
            <a:ext cx="2032672" cy="369332"/>
          </a:xfrm>
          <a:prstGeom prst="rect">
            <a:avLst/>
          </a:prstGeom>
          <a:noFill/>
        </p:spPr>
        <p:txBody>
          <a:bodyPr wrap="none" rtlCol="0">
            <a:spAutoFit/>
          </a:bodyPr>
          <a:lstStyle/>
          <a:p>
            <a:r>
              <a:rPr lang="en-US" altLang="zh-CN" dirty="0" err="1"/>
              <a:t>n_estimators</a:t>
            </a:r>
            <a:r>
              <a:rPr lang="en-US" altLang="zh-CN" dirty="0"/>
              <a:t>=13</a:t>
            </a:r>
            <a:endParaRPr lang="zh-CN" altLang="en-US" dirty="0"/>
          </a:p>
        </p:txBody>
      </p:sp>
      <p:sp>
        <p:nvSpPr>
          <p:cNvPr id="14" name="文本框 13">
            <a:extLst>
              <a:ext uri="{FF2B5EF4-FFF2-40B4-BE49-F238E27FC236}">
                <a16:creationId xmlns:a16="http://schemas.microsoft.com/office/drawing/2014/main" id="{24649A83-E776-417D-9FC5-8DB76CC15684}"/>
              </a:ext>
            </a:extLst>
          </p:cNvPr>
          <p:cNvSpPr txBox="1"/>
          <p:nvPr/>
        </p:nvSpPr>
        <p:spPr>
          <a:xfrm>
            <a:off x="1473778" y="3307659"/>
            <a:ext cx="2032672" cy="369332"/>
          </a:xfrm>
          <a:prstGeom prst="rect">
            <a:avLst/>
          </a:prstGeom>
          <a:noFill/>
        </p:spPr>
        <p:txBody>
          <a:bodyPr wrap="none" rtlCol="0">
            <a:spAutoFit/>
          </a:bodyPr>
          <a:lstStyle/>
          <a:p>
            <a:r>
              <a:rPr lang="en-US" altLang="zh-CN" dirty="0" err="1"/>
              <a:t>n_estimators</a:t>
            </a:r>
            <a:r>
              <a:rPr lang="en-US" altLang="zh-CN" dirty="0"/>
              <a:t>=10</a:t>
            </a:r>
            <a:endParaRPr lang="zh-CN" altLang="en-US" dirty="0"/>
          </a:p>
        </p:txBody>
      </p:sp>
      <p:sp>
        <p:nvSpPr>
          <p:cNvPr id="15" name="文本框 14">
            <a:extLst>
              <a:ext uri="{FF2B5EF4-FFF2-40B4-BE49-F238E27FC236}">
                <a16:creationId xmlns:a16="http://schemas.microsoft.com/office/drawing/2014/main" id="{9667D073-D639-434A-A5F5-0C67A83DF329}"/>
              </a:ext>
            </a:extLst>
          </p:cNvPr>
          <p:cNvSpPr txBox="1"/>
          <p:nvPr/>
        </p:nvSpPr>
        <p:spPr>
          <a:xfrm>
            <a:off x="5060748" y="3348547"/>
            <a:ext cx="1898020" cy="369332"/>
          </a:xfrm>
          <a:prstGeom prst="rect">
            <a:avLst/>
          </a:prstGeom>
          <a:noFill/>
        </p:spPr>
        <p:txBody>
          <a:bodyPr wrap="none" rtlCol="0">
            <a:spAutoFit/>
          </a:bodyPr>
          <a:lstStyle/>
          <a:p>
            <a:r>
              <a:rPr lang="en-US" altLang="zh-CN" dirty="0" err="1"/>
              <a:t>n_estimators</a:t>
            </a:r>
            <a:r>
              <a:rPr lang="en-US" altLang="zh-CN" dirty="0"/>
              <a:t>=8</a:t>
            </a:r>
            <a:endParaRPr lang="zh-CN" altLang="en-US" dirty="0"/>
          </a:p>
        </p:txBody>
      </p:sp>
      <p:sp>
        <p:nvSpPr>
          <p:cNvPr id="16" name="文本框 15">
            <a:extLst>
              <a:ext uri="{FF2B5EF4-FFF2-40B4-BE49-F238E27FC236}">
                <a16:creationId xmlns:a16="http://schemas.microsoft.com/office/drawing/2014/main" id="{3110278F-81F7-4CA0-A2AF-5F313BC38D66}"/>
              </a:ext>
            </a:extLst>
          </p:cNvPr>
          <p:cNvSpPr txBox="1"/>
          <p:nvPr/>
        </p:nvSpPr>
        <p:spPr>
          <a:xfrm>
            <a:off x="5094201" y="5935624"/>
            <a:ext cx="2032672" cy="369332"/>
          </a:xfrm>
          <a:prstGeom prst="rect">
            <a:avLst/>
          </a:prstGeom>
          <a:noFill/>
        </p:spPr>
        <p:txBody>
          <a:bodyPr wrap="none" rtlCol="0">
            <a:spAutoFit/>
          </a:bodyPr>
          <a:lstStyle/>
          <a:p>
            <a:r>
              <a:rPr lang="en-US" altLang="zh-CN" dirty="0" err="1"/>
              <a:t>n_estimators</a:t>
            </a:r>
            <a:r>
              <a:rPr lang="en-US" altLang="zh-CN" dirty="0"/>
              <a:t>=15</a:t>
            </a:r>
            <a:endParaRPr lang="zh-CN" altLang="en-US" dirty="0"/>
          </a:p>
        </p:txBody>
      </p:sp>
      <p:sp>
        <p:nvSpPr>
          <p:cNvPr id="17" name="文本框 16">
            <a:extLst>
              <a:ext uri="{FF2B5EF4-FFF2-40B4-BE49-F238E27FC236}">
                <a16:creationId xmlns:a16="http://schemas.microsoft.com/office/drawing/2014/main" id="{EEB3E038-D388-4D86-B6A4-672F19B87C33}"/>
              </a:ext>
            </a:extLst>
          </p:cNvPr>
          <p:cNvSpPr txBox="1"/>
          <p:nvPr/>
        </p:nvSpPr>
        <p:spPr>
          <a:xfrm>
            <a:off x="8673736" y="3382000"/>
            <a:ext cx="1898020" cy="369332"/>
          </a:xfrm>
          <a:prstGeom prst="rect">
            <a:avLst/>
          </a:prstGeom>
          <a:noFill/>
        </p:spPr>
        <p:txBody>
          <a:bodyPr wrap="none" rtlCol="0">
            <a:spAutoFit/>
          </a:bodyPr>
          <a:lstStyle/>
          <a:p>
            <a:r>
              <a:rPr lang="en-US" altLang="zh-CN" dirty="0" err="1"/>
              <a:t>n_estimators</a:t>
            </a:r>
            <a:r>
              <a:rPr lang="en-US" altLang="zh-CN" dirty="0"/>
              <a:t>=5</a:t>
            </a:r>
            <a:endParaRPr lang="zh-CN" altLang="en-US" dirty="0"/>
          </a:p>
        </p:txBody>
      </p:sp>
    </p:spTree>
    <p:extLst>
      <p:ext uri="{BB962C8B-B14F-4D97-AF65-F5344CB8AC3E}">
        <p14:creationId xmlns:p14="http://schemas.microsoft.com/office/powerpoint/2010/main" val="338101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回归算法比较</a:t>
            </a:r>
            <a:endParaRPr lang="en-US" dirty="0"/>
          </a:p>
        </p:txBody>
      </p:sp>
      <p:sp>
        <p:nvSpPr>
          <p:cNvPr id="4" name="灯片编号占位符 3"/>
          <p:cNvSpPr>
            <a:spLocks noGrp="1"/>
          </p:cNvSpPr>
          <p:nvPr>
            <p:ph type="sldNum" sz="quarter" idx="10"/>
          </p:nvPr>
        </p:nvSpPr>
        <p:spPr/>
        <p:txBody>
          <a:bodyPr/>
          <a:lstStyle/>
          <a:p>
            <a:r>
              <a:rPr lang="en-US">
                <a:latin typeface="微软雅黑" panose="020B0503020204020204" pitchFamily="34" charset="-122"/>
              </a:rPr>
              <a:t>Page</a:t>
            </a:r>
            <a:fld id="{B77D227A-1AE4-4BCD-9973-754D0181BA73}" type="slidenum">
              <a:rPr smtClean="0">
                <a:latin typeface="微软雅黑" panose="020B0503020204020204" pitchFamily="34" charset="-122"/>
              </a:rPr>
              <a:pPr/>
              <a:t>15</a:t>
            </a:fld>
            <a:endParaRPr dirty="0">
              <a:latin typeface="微软雅黑" panose="020B0503020204020204" pitchFamily="34" charset="-122"/>
            </a:endParaRPr>
          </a:p>
        </p:txBody>
      </p:sp>
      <p:sp>
        <p:nvSpPr>
          <p:cNvPr id="5" name="文本框 4">
            <a:extLst>
              <a:ext uri="{FF2B5EF4-FFF2-40B4-BE49-F238E27FC236}">
                <a16:creationId xmlns:a16="http://schemas.microsoft.com/office/drawing/2014/main" id="{A4A430B4-AA2D-485E-B018-6DEE52403427}"/>
              </a:ext>
            </a:extLst>
          </p:cNvPr>
          <p:cNvSpPr txBox="1"/>
          <p:nvPr/>
        </p:nvSpPr>
        <p:spPr>
          <a:xfrm>
            <a:off x="1865757" y="1148768"/>
            <a:ext cx="697627" cy="400110"/>
          </a:xfrm>
          <a:prstGeom prst="rect">
            <a:avLst/>
          </a:prstGeom>
          <a:noFill/>
        </p:spPr>
        <p:txBody>
          <a:bodyPr wrap="none" rtlCol="0">
            <a:spAutoFit/>
          </a:bodyPr>
          <a:lstStyle/>
          <a:p>
            <a:r>
              <a:rPr lang="zh-CN" altLang="en-US" sz="2000" dirty="0"/>
              <a:t>线性</a:t>
            </a:r>
          </a:p>
        </p:txBody>
      </p:sp>
      <p:pic>
        <p:nvPicPr>
          <p:cNvPr id="6" name="Picture 7">
            <a:extLst>
              <a:ext uri="{FF2B5EF4-FFF2-40B4-BE49-F238E27FC236}">
                <a16:creationId xmlns:a16="http://schemas.microsoft.com/office/drawing/2014/main" id="{09D9CD1B-3975-43FE-97B5-DE27BBC2BAC2}"/>
              </a:ext>
            </a:extLst>
          </p:cNvPr>
          <p:cNvPicPr>
            <a:picLocks noChangeAspect="1"/>
          </p:cNvPicPr>
          <p:nvPr/>
        </p:nvPicPr>
        <p:blipFill>
          <a:blip r:embed="rId3"/>
          <a:stretch>
            <a:fillRect/>
          </a:stretch>
        </p:blipFill>
        <p:spPr>
          <a:xfrm>
            <a:off x="867730" y="1547713"/>
            <a:ext cx="2478227" cy="1687887"/>
          </a:xfrm>
          <a:prstGeom prst="rect">
            <a:avLst/>
          </a:prstGeom>
          <a:noFill/>
          <a:ln>
            <a:noFill/>
          </a:ln>
        </p:spPr>
      </p:pic>
      <p:pic>
        <p:nvPicPr>
          <p:cNvPr id="7" name="Picture 11">
            <a:extLst>
              <a:ext uri="{FF2B5EF4-FFF2-40B4-BE49-F238E27FC236}">
                <a16:creationId xmlns:a16="http://schemas.microsoft.com/office/drawing/2014/main" id="{F416217C-304D-4CD5-88D7-60E402916468}"/>
              </a:ext>
            </a:extLst>
          </p:cNvPr>
          <p:cNvPicPr>
            <a:picLocks noChangeAspect="1"/>
          </p:cNvPicPr>
          <p:nvPr/>
        </p:nvPicPr>
        <p:blipFill>
          <a:blip r:embed="rId4"/>
          <a:stretch>
            <a:fillRect/>
          </a:stretch>
        </p:blipFill>
        <p:spPr>
          <a:xfrm>
            <a:off x="3557579" y="1530709"/>
            <a:ext cx="2520528" cy="1687887"/>
          </a:xfrm>
          <a:prstGeom prst="rect">
            <a:avLst/>
          </a:prstGeom>
          <a:noFill/>
          <a:ln>
            <a:noFill/>
          </a:ln>
        </p:spPr>
      </p:pic>
      <p:sp>
        <p:nvSpPr>
          <p:cNvPr id="8" name="文本框 7">
            <a:extLst>
              <a:ext uri="{FF2B5EF4-FFF2-40B4-BE49-F238E27FC236}">
                <a16:creationId xmlns:a16="http://schemas.microsoft.com/office/drawing/2014/main" id="{DEA28067-ED56-43E4-A263-0A24834E8A81}"/>
              </a:ext>
            </a:extLst>
          </p:cNvPr>
          <p:cNvSpPr txBox="1"/>
          <p:nvPr/>
        </p:nvSpPr>
        <p:spPr>
          <a:xfrm>
            <a:off x="3156492" y="3748641"/>
            <a:ext cx="8648073" cy="400110"/>
          </a:xfrm>
          <a:prstGeom prst="rect">
            <a:avLst/>
          </a:prstGeom>
          <a:noFill/>
        </p:spPr>
        <p:txBody>
          <a:bodyPr wrap="none" rtlCol="0">
            <a:spAutoFit/>
          </a:bodyPr>
          <a:lstStyle/>
          <a:p>
            <a:r>
              <a:rPr lang="en-US" altLang="zh-CN" sz="2000" dirty="0" err="1"/>
              <a:t>Adaboost</a:t>
            </a:r>
            <a:r>
              <a:rPr lang="zh-CN" altLang="en-US" sz="2000" dirty="0"/>
              <a:t>          </a:t>
            </a:r>
            <a:r>
              <a:rPr lang="en-US" altLang="zh-CN" sz="2000" dirty="0" err="1"/>
              <a:t>GradientBoosting</a:t>
            </a:r>
            <a:r>
              <a:rPr lang="zh-CN" altLang="en-US" sz="2000" dirty="0"/>
              <a:t>          </a:t>
            </a:r>
            <a:r>
              <a:rPr lang="en-US" altLang="zh-CN" sz="2000" dirty="0"/>
              <a:t>Bagging</a:t>
            </a:r>
            <a:r>
              <a:rPr lang="zh-CN" altLang="en-US" sz="2000" dirty="0"/>
              <a:t>                  </a:t>
            </a:r>
            <a:r>
              <a:rPr lang="en-US" altLang="zh-CN" sz="2000" dirty="0" err="1"/>
              <a:t>ExtraTrees</a:t>
            </a:r>
            <a:endParaRPr lang="en-US" altLang="zh-CN" sz="2000" dirty="0"/>
          </a:p>
        </p:txBody>
      </p:sp>
      <p:sp>
        <p:nvSpPr>
          <p:cNvPr id="3" name="矩形 2">
            <a:extLst>
              <a:ext uri="{FF2B5EF4-FFF2-40B4-BE49-F238E27FC236}">
                <a16:creationId xmlns:a16="http://schemas.microsoft.com/office/drawing/2014/main" id="{93D8CFA8-5BB5-4A8C-81F3-31A8BF4F7A1E}"/>
              </a:ext>
            </a:extLst>
          </p:cNvPr>
          <p:cNvSpPr/>
          <p:nvPr/>
        </p:nvSpPr>
        <p:spPr>
          <a:xfrm>
            <a:off x="7022261" y="1093980"/>
            <a:ext cx="6096000" cy="400110"/>
          </a:xfrm>
          <a:prstGeom prst="rect">
            <a:avLst/>
          </a:prstGeom>
        </p:spPr>
        <p:txBody>
          <a:bodyPr>
            <a:spAutoFit/>
          </a:bodyPr>
          <a:lstStyle/>
          <a:p>
            <a:r>
              <a:rPr lang="en-US" altLang="zh-CN" sz="2000" dirty="0"/>
              <a:t>SVM</a:t>
            </a:r>
            <a:endParaRPr lang="zh-CN" altLang="en-US" sz="2000" dirty="0"/>
          </a:p>
        </p:txBody>
      </p:sp>
      <p:sp>
        <p:nvSpPr>
          <p:cNvPr id="9" name="矩形 8">
            <a:extLst>
              <a:ext uri="{FF2B5EF4-FFF2-40B4-BE49-F238E27FC236}">
                <a16:creationId xmlns:a16="http://schemas.microsoft.com/office/drawing/2014/main" id="{D0A11E53-1981-41FE-A79B-EEEAD33DE2A9}"/>
              </a:ext>
            </a:extLst>
          </p:cNvPr>
          <p:cNvSpPr/>
          <p:nvPr/>
        </p:nvSpPr>
        <p:spPr>
          <a:xfrm>
            <a:off x="9806950" y="1084902"/>
            <a:ext cx="764953" cy="400110"/>
          </a:xfrm>
          <a:prstGeom prst="rect">
            <a:avLst/>
          </a:prstGeom>
        </p:spPr>
        <p:txBody>
          <a:bodyPr wrap="none">
            <a:spAutoFit/>
          </a:bodyPr>
          <a:lstStyle/>
          <a:p>
            <a:r>
              <a:rPr lang="en-US" altLang="zh-CN" sz="2000" dirty="0"/>
              <a:t>KNN</a:t>
            </a:r>
            <a:endParaRPr lang="zh-CN" altLang="en-US" sz="2000" dirty="0"/>
          </a:p>
        </p:txBody>
      </p:sp>
      <p:sp>
        <p:nvSpPr>
          <p:cNvPr id="10" name="矩形 9">
            <a:extLst>
              <a:ext uri="{FF2B5EF4-FFF2-40B4-BE49-F238E27FC236}">
                <a16:creationId xmlns:a16="http://schemas.microsoft.com/office/drawing/2014/main" id="{A08A54AE-D690-4A6C-A026-7DF05E595225}"/>
              </a:ext>
            </a:extLst>
          </p:cNvPr>
          <p:cNvSpPr/>
          <p:nvPr/>
        </p:nvSpPr>
        <p:spPr>
          <a:xfrm>
            <a:off x="4373090" y="1120592"/>
            <a:ext cx="954107" cy="400110"/>
          </a:xfrm>
          <a:prstGeom prst="rect">
            <a:avLst/>
          </a:prstGeom>
        </p:spPr>
        <p:txBody>
          <a:bodyPr wrap="none">
            <a:spAutoFit/>
          </a:bodyPr>
          <a:lstStyle/>
          <a:p>
            <a:r>
              <a:rPr lang="zh-CN" altLang="en-US" sz="2000" dirty="0"/>
              <a:t>决策树</a:t>
            </a:r>
          </a:p>
        </p:txBody>
      </p:sp>
      <p:pic>
        <p:nvPicPr>
          <p:cNvPr id="11" name="Picture 13">
            <a:extLst>
              <a:ext uri="{FF2B5EF4-FFF2-40B4-BE49-F238E27FC236}">
                <a16:creationId xmlns:a16="http://schemas.microsoft.com/office/drawing/2014/main" id="{7434E6F4-BC21-435D-8E2C-E16F7DF734C8}"/>
              </a:ext>
            </a:extLst>
          </p:cNvPr>
          <p:cNvPicPr>
            <a:picLocks noChangeAspect="1"/>
          </p:cNvPicPr>
          <p:nvPr/>
        </p:nvPicPr>
        <p:blipFill>
          <a:blip r:embed="rId5"/>
          <a:stretch>
            <a:fillRect/>
          </a:stretch>
        </p:blipFill>
        <p:spPr>
          <a:xfrm>
            <a:off x="-69323" y="4175804"/>
            <a:ext cx="2576618" cy="1721377"/>
          </a:xfrm>
          <a:prstGeom prst="rect">
            <a:avLst/>
          </a:prstGeom>
          <a:noFill/>
          <a:ln>
            <a:noFill/>
          </a:ln>
        </p:spPr>
      </p:pic>
      <p:sp>
        <p:nvSpPr>
          <p:cNvPr id="12" name="矩形 11">
            <a:extLst>
              <a:ext uri="{FF2B5EF4-FFF2-40B4-BE49-F238E27FC236}">
                <a16:creationId xmlns:a16="http://schemas.microsoft.com/office/drawing/2014/main" id="{8689C128-DF1C-4E1F-A9DB-D21B7F045392}"/>
              </a:ext>
            </a:extLst>
          </p:cNvPr>
          <p:cNvSpPr/>
          <p:nvPr/>
        </p:nvSpPr>
        <p:spPr>
          <a:xfrm>
            <a:off x="850691" y="3775694"/>
            <a:ext cx="1210588" cy="400110"/>
          </a:xfrm>
          <a:prstGeom prst="rect">
            <a:avLst/>
          </a:prstGeom>
        </p:spPr>
        <p:txBody>
          <a:bodyPr wrap="none">
            <a:spAutoFit/>
          </a:bodyPr>
          <a:lstStyle/>
          <a:p>
            <a:r>
              <a:rPr lang="zh-CN" altLang="en-US" sz="2000" dirty="0"/>
              <a:t>随机森林</a:t>
            </a:r>
          </a:p>
        </p:txBody>
      </p:sp>
      <p:pic>
        <p:nvPicPr>
          <p:cNvPr id="15" name="图片 14">
            <a:extLst>
              <a:ext uri="{FF2B5EF4-FFF2-40B4-BE49-F238E27FC236}">
                <a16:creationId xmlns:a16="http://schemas.microsoft.com/office/drawing/2014/main" id="{93F8B76E-7560-4C41-85D7-7939531A900B}"/>
              </a:ext>
            </a:extLst>
          </p:cNvPr>
          <p:cNvPicPr>
            <a:picLocks noChangeAspect="1"/>
          </p:cNvPicPr>
          <p:nvPr/>
        </p:nvPicPr>
        <p:blipFill>
          <a:blip r:embed="rId6"/>
          <a:stretch>
            <a:fillRect/>
          </a:stretch>
        </p:blipFill>
        <p:spPr>
          <a:xfrm>
            <a:off x="2507295" y="4175804"/>
            <a:ext cx="2479021" cy="1722795"/>
          </a:xfrm>
          <a:prstGeom prst="rect">
            <a:avLst/>
          </a:prstGeom>
        </p:spPr>
      </p:pic>
      <p:pic>
        <p:nvPicPr>
          <p:cNvPr id="16" name="图片 15">
            <a:extLst>
              <a:ext uri="{FF2B5EF4-FFF2-40B4-BE49-F238E27FC236}">
                <a16:creationId xmlns:a16="http://schemas.microsoft.com/office/drawing/2014/main" id="{1AE76B2A-5BA6-4A56-BF65-A206973CDFB4}"/>
              </a:ext>
            </a:extLst>
          </p:cNvPr>
          <p:cNvPicPr>
            <a:picLocks noChangeAspect="1"/>
          </p:cNvPicPr>
          <p:nvPr/>
        </p:nvPicPr>
        <p:blipFill>
          <a:blip r:embed="rId7"/>
          <a:stretch>
            <a:fillRect/>
          </a:stretch>
        </p:blipFill>
        <p:spPr>
          <a:xfrm>
            <a:off x="6147776" y="1493138"/>
            <a:ext cx="2626995" cy="1787816"/>
          </a:xfrm>
          <a:prstGeom prst="rect">
            <a:avLst/>
          </a:prstGeom>
        </p:spPr>
      </p:pic>
      <p:pic>
        <p:nvPicPr>
          <p:cNvPr id="17" name="图片 16">
            <a:extLst>
              <a:ext uri="{FF2B5EF4-FFF2-40B4-BE49-F238E27FC236}">
                <a16:creationId xmlns:a16="http://schemas.microsoft.com/office/drawing/2014/main" id="{B55CA3FF-79C7-46FF-89E7-D0B5F4634928}"/>
              </a:ext>
            </a:extLst>
          </p:cNvPr>
          <p:cNvPicPr>
            <a:picLocks noChangeAspect="1"/>
          </p:cNvPicPr>
          <p:nvPr/>
        </p:nvPicPr>
        <p:blipFill>
          <a:blip r:embed="rId8"/>
          <a:stretch>
            <a:fillRect/>
          </a:stretch>
        </p:blipFill>
        <p:spPr>
          <a:xfrm>
            <a:off x="8908655" y="1519975"/>
            <a:ext cx="2578595" cy="1743571"/>
          </a:xfrm>
          <a:prstGeom prst="rect">
            <a:avLst/>
          </a:prstGeom>
        </p:spPr>
      </p:pic>
      <p:pic>
        <p:nvPicPr>
          <p:cNvPr id="18" name="图片 17">
            <a:extLst>
              <a:ext uri="{FF2B5EF4-FFF2-40B4-BE49-F238E27FC236}">
                <a16:creationId xmlns:a16="http://schemas.microsoft.com/office/drawing/2014/main" id="{9299E154-0DD4-465E-9A14-FFC40D4748DB}"/>
              </a:ext>
            </a:extLst>
          </p:cNvPr>
          <p:cNvPicPr>
            <a:picLocks noChangeAspect="1"/>
          </p:cNvPicPr>
          <p:nvPr/>
        </p:nvPicPr>
        <p:blipFill>
          <a:blip r:embed="rId9"/>
          <a:stretch>
            <a:fillRect/>
          </a:stretch>
        </p:blipFill>
        <p:spPr>
          <a:xfrm>
            <a:off x="4922362" y="4186200"/>
            <a:ext cx="2428547" cy="1693072"/>
          </a:xfrm>
          <a:prstGeom prst="rect">
            <a:avLst/>
          </a:prstGeom>
        </p:spPr>
      </p:pic>
      <p:pic>
        <p:nvPicPr>
          <p:cNvPr id="19" name="图片 18">
            <a:extLst>
              <a:ext uri="{FF2B5EF4-FFF2-40B4-BE49-F238E27FC236}">
                <a16:creationId xmlns:a16="http://schemas.microsoft.com/office/drawing/2014/main" id="{2951E7C0-A13D-4751-9062-FF17E510D4C5}"/>
              </a:ext>
            </a:extLst>
          </p:cNvPr>
          <p:cNvPicPr>
            <a:picLocks noChangeAspect="1"/>
          </p:cNvPicPr>
          <p:nvPr/>
        </p:nvPicPr>
        <p:blipFill>
          <a:blip r:embed="rId10"/>
          <a:stretch>
            <a:fillRect/>
          </a:stretch>
        </p:blipFill>
        <p:spPr>
          <a:xfrm>
            <a:off x="7315993" y="4186200"/>
            <a:ext cx="2473275" cy="1661732"/>
          </a:xfrm>
          <a:prstGeom prst="rect">
            <a:avLst/>
          </a:prstGeom>
        </p:spPr>
      </p:pic>
      <p:pic>
        <p:nvPicPr>
          <p:cNvPr id="20" name="图片 19">
            <a:extLst>
              <a:ext uri="{FF2B5EF4-FFF2-40B4-BE49-F238E27FC236}">
                <a16:creationId xmlns:a16="http://schemas.microsoft.com/office/drawing/2014/main" id="{2916BC34-9FC7-47B6-BDBB-76BD666FC81C}"/>
              </a:ext>
            </a:extLst>
          </p:cNvPr>
          <p:cNvPicPr>
            <a:picLocks noChangeAspect="1"/>
          </p:cNvPicPr>
          <p:nvPr/>
        </p:nvPicPr>
        <p:blipFill>
          <a:blip r:embed="rId11"/>
          <a:stretch>
            <a:fillRect/>
          </a:stretch>
        </p:blipFill>
        <p:spPr>
          <a:xfrm>
            <a:off x="9680586" y="4164832"/>
            <a:ext cx="2473275" cy="1735807"/>
          </a:xfrm>
          <a:prstGeom prst="rect">
            <a:avLst/>
          </a:prstGeom>
        </p:spPr>
      </p:pic>
    </p:spTree>
    <p:extLst>
      <p:ext uri="{BB962C8B-B14F-4D97-AF65-F5344CB8AC3E}">
        <p14:creationId xmlns:p14="http://schemas.microsoft.com/office/powerpoint/2010/main" val="50340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难点与问题</a:t>
            </a:r>
          </a:p>
        </p:txBody>
      </p:sp>
      <p:sp>
        <p:nvSpPr>
          <p:cNvPr id="4" name="灯片编号占位符 3"/>
          <p:cNvSpPr>
            <a:spLocks noGrp="1"/>
          </p:cNvSpPr>
          <p:nvPr>
            <p:ph type="sldNum" sz="quarter" idx="10"/>
          </p:nvPr>
        </p:nvSpPr>
        <p:spPr/>
        <p:txBody>
          <a:bodyPr/>
          <a:lstStyle/>
          <a:p>
            <a:r>
              <a:rPr lang="en-US">
                <a:latin typeface="微软雅黑" panose="020B0503020204020204" pitchFamily="34" charset="-122"/>
              </a:rPr>
              <a:t>Page</a:t>
            </a:r>
            <a:fld id="{B77D227A-1AE4-4BCD-9973-754D0181BA73}" type="slidenum">
              <a:rPr smtClean="0">
                <a:latin typeface="微软雅黑" panose="020B0503020204020204" pitchFamily="34" charset="-122"/>
              </a:rPr>
              <a:pPr/>
              <a:t>16</a:t>
            </a:fld>
            <a:endParaRPr dirty="0">
              <a:latin typeface="微软雅黑" panose="020B0503020204020204" pitchFamily="34" charset="-122"/>
            </a:endParaRPr>
          </a:p>
        </p:txBody>
      </p:sp>
      <p:sp>
        <p:nvSpPr>
          <p:cNvPr id="6" name="矩形 5">
            <a:extLst>
              <a:ext uri="{FF2B5EF4-FFF2-40B4-BE49-F238E27FC236}">
                <a16:creationId xmlns:a16="http://schemas.microsoft.com/office/drawing/2014/main" id="{6626CE09-B297-4B80-8DF7-7DBE773AE508}"/>
              </a:ext>
            </a:extLst>
          </p:cNvPr>
          <p:cNvSpPr/>
          <p:nvPr/>
        </p:nvSpPr>
        <p:spPr>
          <a:xfrm>
            <a:off x="654099" y="1791366"/>
            <a:ext cx="5268281" cy="5443606"/>
          </a:xfrm>
          <a:prstGeom prst="rect">
            <a:avLst/>
          </a:prstGeom>
        </p:spPr>
        <p:txBody>
          <a:bodyPr wrap="square">
            <a:spAutoFit/>
          </a:bodyPr>
          <a:lstStyle/>
          <a:p>
            <a:pPr indent="457200">
              <a:lnSpc>
                <a:spcPts val="2800"/>
              </a:lnSpc>
            </a:pPr>
            <a:r>
              <a:rPr lang="zh-CN" altLang="en-US" dirty="0">
                <a:solidFill>
                  <a:schemeClr val="bg2">
                    <a:lumMod val="50000"/>
                  </a:schemeClr>
                </a:solidFill>
                <a:cs typeface="+mn-ea"/>
              </a:rPr>
              <a:t>在对不同回归算法的选择方面根据不同的场景和应用差别较大，比如：</a:t>
            </a:r>
            <a:endParaRPr lang="en-US" altLang="zh-CN" dirty="0">
              <a:solidFill>
                <a:schemeClr val="bg2">
                  <a:lumMod val="50000"/>
                </a:schemeClr>
              </a:solidFill>
              <a:cs typeface="+mn-ea"/>
            </a:endParaRPr>
          </a:p>
          <a:p>
            <a:pPr marL="285750" indent="457200">
              <a:lnSpc>
                <a:spcPts val="2800"/>
              </a:lnSpc>
              <a:buFont typeface="Wingdings" panose="05000000000000000000" pitchFamily="2" charset="2"/>
              <a:buChar char="Ø"/>
            </a:pPr>
            <a:r>
              <a:rPr lang="zh-CN" altLang="en-US" dirty="0">
                <a:solidFill>
                  <a:schemeClr val="bg2">
                    <a:lumMod val="50000"/>
                  </a:schemeClr>
                </a:solidFill>
                <a:cs typeface="+mn-ea"/>
              </a:rPr>
              <a:t>决策树</a:t>
            </a:r>
            <a:endParaRPr lang="en-US" altLang="zh-CN" dirty="0">
              <a:solidFill>
                <a:schemeClr val="bg2">
                  <a:lumMod val="50000"/>
                </a:schemeClr>
              </a:solidFill>
              <a:cs typeface="+mn-ea"/>
            </a:endParaRPr>
          </a:p>
          <a:p>
            <a:pPr indent="457200">
              <a:lnSpc>
                <a:spcPts val="2800"/>
              </a:lnSpc>
            </a:pPr>
            <a:r>
              <a:rPr lang="zh-CN" altLang="en-US" dirty="0">
                <a:solidFill>
                  <a:schemeClr val="bg2">
                    <a:lumMod val="50000"/>
                  </a:schemeClr>
                </a:solidFill>
                <a:cs typeface="+mn-ea"/>
              </a:rPr>
              <a:t>对数据量要求相对较小，不需要需要数据归一化。能够处理数字和分类数据。它的缺点在于容易出现过拟合，可能不够稳定，因为训练数据的微小的变化，可能会导致树的模型不一样。</a:t>
            </a:r>
            <a:endParaRPr lang="en-US" altLang="zh-CN" dirty="0">
              <a:solidFill>
                <a:schemeClr val="bg2">
                  <a:lumMod val="50000"/>
                </a:schemeClr>
              </a:solidFill>
              <a:cs typeface="+mn-ea"/>
            </a:endParaRPr>
          </a:p>
          <a:p>
            <a:pPr marL="285750" indent="457200">
              <a:lnSpc>
                <a:spcPts val="2800"/>
              </a:lnSpc>
              <a:buFont typeface="Wingdings" panose="05000000000000000000" pitchFamily="2" charset="2"/>
              <a:buChar char="Ø"/>
            </a:pPr>
            <a:r>
              <a:rPr lang="en-US" altLang="zh-CN" dirty="0">
                <a:solidFill>
                  <a:schemeClr val="bg2">
                    <a:lumMod val="50000"/>
                  </a:schemeClr>
                </a:solidFill>
                <a:cs typeface="+mn-ea"/>
              </a:rPr>
              <a:t>KNN</a:t>
            </a:r>
          </a:p>
          <a:p>
            <a:pPr indent="457200">
              <a:lnSpc>
                <a:spcPts val="2800"/>
              </a:lnSpc>
            </a:pPr>
            <a:r>
              <a:rPr lang="zh-CN" altLang="en-US" dirty="0">
                <a:solidFill>
                  <a:schemeClr val="bg2">
                    <a:lumMod val="50000"/>
                  </a:schemeClr>
                </a:solidFill>
                <a:cs typeface="+mn-ea"/>
              </a:rPr>
              <a:t>优点在于理论成熟，思想简单，既可以用来做分类也可以用来做回归，训练时间复杂度为</a:t>
            </a:r>
            <a:r>
              <a:rPr lang="en-US" altLang="zh-CN" dirty="0">
                <a:solidFill>
                  <a:schemeClr val="bg2">
                    <a:lumMod val="50000"/>
                  </a:schemeClr>
                </a:solidFill>
                <a:cs typeface="+mn-ea"/>
              </a:rPr>
              <a:t>O(n)</a:t>
            </a:r>
            <a:r>
              <a:rPr lang="zh-CN" altLang="en-US" dirty="0">
                <a:solidFill>
                  <a:schemeClr val="bg2">
                    <a:lumMod val="50000"/>
                  </a:schemeClr>
                </a:solidFill>
                <a:cs typeface="+mn-ea"/>
              </a:rPr>
              <a:t>，对数据没有假设，准确度高。缺点是计算量大，有可能存在样本不平衡问题，需要大量的内存。</a:t>
            </a:r>
          </a:p>
          <a:p>
            <a:pPr indent="457200">
              <a:lnSpc>
                <a:spcPts val="2800"/>
              </a:lnSpc>
            </a:pPr>
            <a:br>
              <a:rPr lang="zh-CN" altLang="en-US" dirty="0"/>
            </a:br>
            <a:endParaRPr lang="zh-CN" altLang="en-US" dirty="0"/>
          </a:p>
          <a:p>
            <a:pPr indent="457200">
              <a:lnSpc>
                <a:spcPts val="2800"/>
              </a:lnSpc>
            </a:pPr>
            <a:endParaRPr lang="en-US" altLang="zh-CN" dirty="0">
              <a:solidFill>
                <a:schemeClr val="bg2">
                  <a:lumMod val="50000"/>
                </a:schemeClr>
              </a:solidFill>
              <a:cs typeface="+mn-ea"/>
            </a:endParaRPr>
          </a:p>
        </p:txBody>
      </p:sp>
      <p:sp>
        <p:nvSpPr>
          <p:cNvPr id="3" name="矩形 2">
            <a:extLst>
              <a:ext uri="{FF2B5EF4-FFF2-40B4-BE49-F238E27FC236}">
                <a16:creationId xmlns:a16="http://schemas.microsoft.com/office/drawing/2014/main" id="{34393871-58B8-4FBD-B36B-2618555D3175}"/>
              </a:ext>
            </a:extLst>
          </p:cNvPr>
          <p:cNvSpPr/>
          <p:nvPr/>
        </p:nvSpPr>
        <p:spPr>
          <a:xfrm>
            <a:off x="6269620" y="1907283"/>
            <a:ext cx="5268281" cy="4366388"/>
          </a:xfrm>
          <a:prstGeom prst="rect">
            <a:avLst/>
          </a:prstGeom>
        </p:spPr>
        <p:txBody>
          <a:bodyPr wrap="square">
            <a:spAutoFit/>
          </a:bodyPr>
          <a:lstStyle/>
          <a:p>
            <a:pPr marL="285750" indent="285750" algn="just">
              <a:lnSpc>
                <a:spcPts val="2800"/>
              </a:lnSpc>
              <a:buFont typeface="Wingdings" panose="05000000000000000000" pitchFamily="2" charset="2"/>
              <a:buChar char="Ø"/>
            </a:pPr>
            <a:r>
              <a:rPr lang="zh-CN" altLang="en-US" dirty="0">
                <a:solidFill>
                  <a:schemeClr val="bg2">
                    <a:lumMod val="50000"/>
                  </a:schemeClr>
                </a:solidFill>
                <a:cs typeface="+mn-ea"/>
              </a:rPr>
              <a:t>订单流转完后，用户会有评论权限，因此就不能缺少审核。在评论的展示、过滤，都要接入系统避免竞品和恶意垃圾内容导入降低商品购买率。我们回归分析的时候也要剔除这些干扰因素的影响。</a:t>
            </a:r>
            <a:endParaRPr lang="en-US" altLang="zh-CN" dirty="0">
              <a:solidFill>
                <a:schemeClr val="bg2">
                  <a:lumMod val="50000"/>
                </a:schemeClr>
              </a:solidFill>
              <a:cs typeface="+mn-ea"/>
            </a:endParaRPr>
          </a:p>
          <a:p>
            <a:pPr marL="285750" indent="285750" algn="just">
              <a:lnSpc>
                <a:spcPts val="2800"/>
              </a:lnSpc>
              <a:buFont typeface="Wingdings" panose="05000000000000000000" pitchFamily="2" charset="2"/>
              <a:buChar char="Ø"/>
            </a:pPr>
            <a:r>
              <a:rPr lang="zh-CN" altLang="en-US" dirty="0">
                <a:solidFill>
                  <a:schemeClr val="bg2">
                    <a:lumMod val="50000"/>
                  </a:schemeClr>
                </a:solidFill>
                <a:cs typeface="+mn-ea"/>
              </a:rPr>
              <a:t>要想落地电商系统的逆向流程，首先就要接入售后业务。售后系统大致应包括买家发起退款、客服审核、买家退货、退款完毕</a:t>
            </a:r>
            <a:r>
              <a:rPr lang="en-US" altLang="zh-CN" dirty="0">
                <a:solidFill>
                  <a:schemeClr val="bg2">
                    <a:lumMod val="50000"/>
                  </a:schemeClr>
                </a:solidFill>
                <a:cs typeface="+mn-ea"/>
              </a:rPr>
              <a:t>4</a:t>
            </a:r>
            <a:r>
              <a:rPr lang="zh-CN" altLang="en-US" dirty="0">
                <a:solidFill>
                  <a:schemeClr val="bg2">
                    <a:lumMod val="50000"/>
                  </a:schemeClr>
                </a:solidFill>
                <a:cs typeface="+mn-ea"/>
              </a:rPr>
              <a:t>个步骤，需要售后部门、客服部门、库存部门联动。协商记录将作为本次逆向流程的关键节点，方便售后人员订单人员了解进度和定位问题。</a:t>
            </a:r>
          </a:p>
          <a:p>
            <a:pPr indent="285750">
              <a:lnSpc>
                <a:spcPts val="2800"/>
              </a:lnSpc>
            </a:pPr>
            <a:endParaRPr lang="zh-CN" altLang="en-US" dirty="0">
              <a:solidFill>
                <a:schemeClr val="bg2">
                  <a:lumMod val="50000"/>
                </a:schemeClr>
              </a:solidFill>
              <a:cs typeface="+mn-ea"/>
            </a:endParaRPr>
          </a:p>
        </p:txBody>
      </p:sp>
      <p:grpSp>
        <p:nvGrpSpPr>
          <p:cNvPr id="15" name="组合 14">
            <a:extLst>
              <a:ext uri="{FF2B5EF4-FFF2-40B4-BE49-F238E27FC236}">
                <a16:creationId xmlns:a16="http://schemas.microsoft.com/office/drawing/2014/main" id="{FCF726E5-A059-4CEA-911F-2D615898C50B}"/>
              </a:ext>
            </a:extLst>
          </p:cNvPr>
          <p:cNvGrpSpPr/>
          <p:nvPr/>
        </p:nvGrpSpPr>
        <p:grpSpPr>
          <a:xfrm>
            <a:off x="841766" y="1240683"/>
            <a:ext cx="3033953" cy="439831"/>
            <a:chOff x="7589365" y="1656629"/>
            <a:chExt cx="3033953" cy="537882"/>
          </a:xfrm>
        </p:grpSpPr>
        <p:sp>
          <p:nvSpPr>
            <p:cNvPr id="16" name="矩形 15">
              <a:extLst>
                <a:ext uri="{FF2B5EF4-FFF2-40B4-BE49-F238E27FC236}">
                  <a16:creationId xmlns:a16="http://schemas.microsoft.com/office/drawing/2014/main" id="{658F71C0-7668-415F-8412-89C1CAF78AE1}"/>
                </a:ext>
              </a:extLst>
            </p:cNvPr>
            <p:cNvSpPr/>
            <p:nvPr/>
          </p:nvSpPr>
          <p:spPr>
            <a:xfrm>
              <a:off x="8151975" y="1855957"/>
              <a:ext cx="2365933" cy="338554"/>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17" name="文本框 16">
              <a:extLst>
                <a:ext uri="{FF2B5EF4-FFF2-40B4-BE49-F238E27FC236}">
                  <a16:creationId xmlns:a16="http://schemas.microsoft.com/office/drawing/2014/main" id="{6DA9C086-2227-4F09-8CD4-27A4CD33E019}"/>
                </a:ext>
              </a:extLst>
            </p:cNvPr>
            <p:cNvSpPr txBox="1"/>
            <p:nvPr/>
          </p:nvSpPr>
          <p:spPr>
            <a:xfrm>
              <a:off x="7589365" y="1656629"/>
              <a:ext cx="3033953" cy="489306"/>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回归分析算法比较选择</a:t>
              </a:r>
            </a:p>
          </p:txBody>
        </p:sp>
      </p:grpSp>
      <p:grpSp>
        <p:nvGrpSpPr>
          <p:cNvPr id="19" name="组合 18">
            <a:extLst>
              <a:ext uri="{FF2B5EF4-FFF2-40B4-BE49-F238E27FC236}">
                <a16:creationId xmlns:a16="http://schemas.microsoft.com/office/drawing/2014/main" id="{BD91F67F-8B6C-4B37-91B4-0562ABAB6034}"/>
              </a:ext>
            </a:extLst>
          </p:cNvPr>
          <p:cNvGrpSpPr/>
          <p:nvPr/>
        </p:nvGrpSpPr>
        <p:grpSpPr>
          <a:xfrm>
            <a:off x="6700489" y="1242611"/>
            <a:ext cx="3531531" cy="439831"/>
            <a:chOff x="7589365" y="1656629"/>
            <a:chExt cx="3531531" cy="537882"/>
          </a:xfrm>
        </p:grpSpPr>
        <p:sp>
          <p:nvSpPr>
            <p:cNvPr id="20" name="矩形 19">
              <a:extLst>
                <a:ext uri="{FF2B5EF4-FFF2-40B4-BE49-F238E27FC236}">
                  <a16:creationId xmlns:a16="http://schemas.microsoft.com/office/drawing/2014/main" id="{3201D4DE-F5B5-459B-8DDC-092240A4EBBD}"/>
                </a:ext>
              </a:extLst>
            </p:cNvPr>
            <p:cNvSpPr/>
            <p:nvPr/>
          </p:nvSpPr>
          <p:spPr>
            <a:xfrm>
              <a:off x="8151975" y="1855957"/>
              <a:ext cx="2365933" cy="338554"/>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21" name="文本框 20">
              <a:extLst>
                <a:ext uri="{FF2B5EF4-FFF2-40B4-BE49-F238E27FC236}">
                  <a16:creationId xmlns:a16="http://schemas.microsoft.com/office/drawing/2014/main" id="{695246C4-F273-4B2E-BDAC-D2A40B77B3BC}"/>
                </a:ext>
              </a:extLst>
            </p:cNvPr>
            <p:cNvSpPr txBox="1"/>
            <p:nvPr/>
          </p:nvSpPr>
          <p:spPr>
            <a:xfrm>
              <a:off x="7589365" y="1656629"/>
              <a:ext cx="3531531" cy="489306"/>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评论的筛选和恶意退货的评定</a:t>
              </a:r>
            </a:p>
          </p:txBody>
        </p:sp>
      </p:grpSp>
    </p:spTree>
    <p:extLst>
      <p:ext uri="{BB962C8B-B14F-4D97-AF65-F5344CB8AC3E}">
        <p14:creationId xmlns:p14="http://schemas.microsoft.com/office/powerpoint/2010/main" val="31371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907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1</a:t>
            </a:fld>
            <a:endParaRPr lang="en-US" altLang="zh-CN" dirty="0">
              <a:latin typeface="微软雅黑" panose="020B0503020204020204" pitchFamily="34" charset="-122"/>
            </a:endParaRPr>
          </a:p>
        </p:txBody>
      </p:sp>
      <p:cxnSp>
        <p:nvCxnSpPr>
          <p:cNvPr id="43" name="直接连接符 42">
            <a:extLst>
              <a:ext uri="{FF2B5EF4-FFF2-40B4-BE49-F238E27FC236}">
                <a16:creationId xmlns:a16="http://schemas.microsoft.com/office/drawing/2014/main" id="{16CB11CD-1D40-4C14-98E5-002A07E58538}"/>
              </a:ext>
            </a:extLst>
          </p:cNvPr>
          <p:cNvCxnSpPr>
            <a:cxnSpLocks/>
          </p:cNvCxnSpPr>
          <p:nvPr/>
        </p:nvCxnSpPr>
        <p:spPr>
          <a:xfrm>
            <a:off x="0" y="3429000"/>
            <a:ext cx="12192000" cy="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5ACE7F9-0849-4B05-BE13-5C2A97B0E85B}"/>
              </a:ext>
            </a:extLst>
          </p:cNvPr>
          <p:cNvGrpSpPr/>
          <p:nvPr/>
        </p:nvGrpSpPr>
        <p:grpSpPr>
          <a:xfrm>
            <a:off x="401169" y="1258770"/>
            <a:ext cx="4051707" cy="2299158"/>
            <a:chOff x="5999839" y="-129880"/>
            <a:chExt cx="3203431" cy="2299158"/>
          </a:xfrm>
        </p:grpSpPr>
        <p:sp>
          <p:nvSpPr>
            <p:cNvPr id="45" name="Freeform 5">
              <a:extLst>
                <a:ext uri="{FF2B5EF4-FFF2-40B4-BE49-F238E27FC236}">
                  <a16:creationId xmlns:a16="http://schemas.microsoft.com/office/drawing/2014/main" id="{569C4ADB-D355-4825-BCAF-583A5F5D9595}"/>
                </a:ext>
              </a:extLst>
            </p:cNvPr>
            <p:cNvSpPr>
              <a:spLocks/>
            </p:cNvSpPr>
            <p:nvPr/>
          </p:nvSpPr>
          <p:spPr bwMode="auto">
            <a:xfrm>
              <a:off x="7212691" y="1857585"/>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46" name="组合 45">
              <a:extLst>
                <a:ext uri="{FF2B5EF4-FFF2-40B4-BE49-F238E27FC236}">
                  <a16:creationId xmlns:a16="http://schemas.microsoft.com/office/drawing/2014/main" id="{9057D034-D414-432D-800F-B95F4BDB6ED2}"/>
                </a:ext>
              </a:extLst>
            </p:cNvPr>
            <p:cNvGrpSpPr/>
            <p:nvPr/>
          </p:nvGrpSpPr>
          <p:grpSpPr>
            <a:xfrm>
              <a:off x="5999839" y="-129880"/>
              <a:ext cx="3203431" cy="1925546"/>
              <a:chOff x="5999839" y="147914"/>
              <a:chExt cx="3203431" cy="1925546"/>
            </a:xfrm>
          </p:grpSpPr>
          <p:sp>
            <p:nvSpPr>
              <p:cNvPr id="47" name="文本    2">
                <a:extLst>
                  <a:ext uri="{FF2B5EF4-FFF2-40B4-BE49-F238E27FC236}">
                    <a16:creationId xmlns:a16="http://schemas.microsoft.com/office/drawing/2014/main" id="{289130E0-58BB-44DF-B70D-1B005E5484C0}"/>
                  </a:ext>
                </a:extLst>
              </p:cNvPr>
              <p:cNvSpPr txBox="1"/>
              <p:nvPr/>
            </p:nvSpPr>
            <p:spPr>
              <a:xfrm>
                <a:off x="6000048" y="579653"/>
                <a:ext cx="3203218"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a:t>
                </a:r>
                <a:r>
                  <a:rPr lang="zh-CN" altLang="en-US" b="1" dirty="0">
                    <a:solidFill>
                      <a:srgbClr val="990000"/>
                    </a:solidFill>
                    <a:cs typeface="+mn-ea"/>
                  </a:rPr>
                  <a:t>鲲鹏代码迁移工具</a:t>
                </a:r>
                <a:r>
                  <a:rPr lang="zh-CN" altLang="en-US" dirty="0">
                    <a:solidFill>
                      <a:schemeClr val="bg2">
                        <a:lumMod val="50000"/>
                      </a:schemeClr>
                    </a:solidFill>
                    <a:cs typeface="+mn-ea"/>
                  </a:rPr>
                  <a:t>部署</a:t>
                </a:r>
                <a:r>
                  <a:rPr lang="en-US" altLang="zh-CN" dirty="0">
                    <a:solidFill>
                      <a:schemeClr val="bg2">
                        <a:lumMod val="50000"/>
                      </a:schemeClr>
                    </a:solidFill>
                    <a:cs typeface="+mn-ea"/>
                  </a:rPr>
                  <a:t>MySQL </a:t>
                </a: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 </a:t>
                </a:r>
                <a:r>
                  <a:rPr lang="en-US" altLang="zh-CN" dirty="0">
                    <a:solidFill>
                      <a:schemeClr val="bg2">
                        <a:lumMod val="50000"/>
                      </a:schemeClr>
                    </a:solidFill>
                    <a:cs typeface="+mn-ea"/>
                  </a:rPr>
                  <a:t>x86 </a:t>
                </a:r>
                <a:r>
                  <a:rPr lang="zh-CN" altLang="en-US" dirty="0">
                    <a:solidFill>
                      <a:schemeClr val="bg2">
                        <a:lumMod val="50000"/>
                      </a:schemeClr>
                    </a:solidFill>
                    <a:cs typeface="+mn-ea"/>
                  </a:rPr>
                  <a:t>平台部署轻商城 </a:t>
                </a:r>
                <a:r>
                  <a:rPr lang="en-US" altLang="zh-CN" dirty="0">
                    <a:solidFill>
                      <a:schemeClr val="bg2">
                        <a:lumMod val="50000"/>
                      </a:schemeClr>
                    </a:solidFill>
                    <a:cs typeface="+mn-ea"/>
                  </a:rPr>
                  <a:t>Java </a:t>
                </a:r>
                <a:r>
                  <a:rPr lang="zh-CN" altLang="en-US" dirty="0">
                    <a:solidFill>
                      <a:schemeClr val="bg2">
                        <a:lumMod val="50000"/>
                      </a:schemeClr>
                    </a:solidFill>
                    <a:cs typeface="+mn-ea"/>
                  </a:rPr>
                  <a:t>后端服务</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华为云鲲鹏平台部署轻商城系统</a:t>
                </a:r>
                <a:endParaRPr lang="en-US" altLang="zh-CN" dirty="0">
                  <a:solidFill>
                    <a:schemeClr val="bg2">
                      <a:lumMod val="50000"/>
                    </a:schemeClr>
                  </a:solidFill>
                  <a:cs typeface="+mn-ea"/>
                </a:endParaRPr>
              </a:p>
            </p:txBody>
          </p:sp>
          <p:sp>
            <p:nvSpPr>
              <p:cNvPr id="48" name="标题    2">
                <a:extLst>
                  <a:ext uri="{FF2B5EF4-FFF2-40B4-BE49-F238E27FC236}">
                    <a16:creationId xmlns:a16="http://schemas.microsoft.com/office/drawing/2014/main" id="{13EF6A90-6395-4C23-97B8-7790EB20FB24}"/>
                  </a:ext>
                </a:extLst>
              </p:cNvPr>
              <p:cNvSpPr txBox="1"/>
              <p:nvPr/>
            </p:nvSpPr>
            <p:spPr>
              <a:xfrm>
                <a:off x="5999839" y="147914"/>
                <a:ext cx="320343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在华为云上部署开源项目</a:t>
                </a:r>
                <a:r>
                  <a:rPr lang="en-US" altLang="zh-CN" sz="2000" b="1" dirty="0" err="1">
                    <a:solidFill>
                      <a:schemeClr val="tx1">
                        <a:lumMod val="85000"/>
                        <a:lumOff val="15000"/>
                      </a:schemeClr>
                    </a:solidFill>
                    <a:cs typeface="+mn-ea"/>
                    <a:sym typeface="+mn-lt"/>
                  </a:rPr>
                  <a:t>Litemall</a:t>
                </a:r>
                <a:endParaRPr lang="zh-CN" altLang="en-US" sz="2000" b="1" dirty="0">
                  <a:solidFill>
                    <a:schemeClr val="tx1">
                      <a:lumMod val="85000"/>
                      <a:lumOff val="15000"/>
                    </a:schemeClr>
                  </a:solidFill>
                  <a:cs typeface="+mn-ea"/>
                  <a:sym typeface="+mn-lt"/>
                </a:endParaRPr>
              </a:p>
            </p:txBody>
          </p:sp>
        </p:grpSp>
      </p:grpSp>
    </p:spTree>
    <p:extLst>
      <p:ext uri="{BB962C8B-B14F-4D97-AF65-F5344CB8AC3E}">
        <p14:creationId xmlns:p14="http://schemas.microsoft.com/office/powerpoint/2010/main" val="34319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anim calcmode="lin" valueType="num">
                                      <p:cBhvr>
                                        <p:cTn id="12" dur="500" fill="hold"/>
                                        <p:tgtEl>
                                          <p:spTgt spid="44"/>
                                        </p:tgtEl>
                                        <p:attrNameLst>
                                          <p:attrName>ppt_x</p:attrName>
                                        </p:attrNameLst>
                                      </p:cBhvr>
                                      <p:tavLst>
                                        <p:tav tm="0">
                                          <p:val>
                                            <p:strVal val="#ppt_x"/>
                                          </p:val>
                                        </p:tav>
                                        <p:tav tm="100000">
                                          <p:val>
                                            <p:strVal val="#ppt_x"/>
                                          </p:val>
                                        </p:tav>
                                      </p:tavLst>
                                    </p:anim>
                                    <p:anim calcmode="lin" valueType="num">
                                      <p:cBhvr>
                                        <p:cTn id="1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2</a:t>
            </a:fld>
            <a:endParaRPr lang="en-US" altLang="zh-CN" dirty="0">
              <a:latin typeface="微软雅黑" panose="020B0503020204020204" pitchFamily="34" charset="-122"/>
            </a:endParaRPr>
          </a:p>
        </p:txBody>
      </p:sp>
      <p:pic>
        <p:nvPicPr>
          <p:cNvPr id="5" name="图片 4">
            <a:extLst>
              <a:ext uri="{FF2B5EF4-FFF2-40B4-BE49-F238E27FC236}">
                <a16:creationId xmlns:a16="http://schemas.microsoft.com/office/drawing/2014/main" id="{A1041142-0F8C-45CA-B217-150B28C38E69}"/>
              </a:ext>
            </a:extLst>
          </p:cNvPr>
          <p:cNvPicPr>
            <a:picLocks noChangeAspect="1"/>
          </p:cNvPicPr>
          <p:nvPr/>
        </p:nvPicPr>
        <p:blipFill>
          <a:blip r:embed="rId3"/>
          <a:stretch>
            <a:fillRect/>
          </a:stretch>
        </p:blipFill>
        <p:spPr>
          <a:xfrm>
            <a:off x="373765" y="1419225"/>
            <a:ext cx="4238625" cy="2009775"/>
          </a:xfrm>
          <a:prstGeom prst="rect">
            <a:avLst/>
          </a:prstGeom>
        </p:spPr>
      </p:pic>
      <p:pic>
        <p:nvPicPr>
          <p:cNvPr id="6" name="图片 5">
            <a:extLst>
              <a:ext uri="{FF2B5EF4-FFF2-40B4-BE49-F238E27FC236}">
                <a16:creationId xmlns:a16="http://schemas.microsoft.com/office/drawing/2014/main" id="{C5BE98DE-2F55-4D93-8134-5DBDDF03C29B}"/>
              </a:ext>
            </a:extLst>
          </p:cNvPr>
          <p:cNvPicPr>
            <a:picLocks noChangeAspect="1"/>
          </p:cNvPicPr>
          <p:nvPr/>
        </p:nvPicPr>
        <p:blipFill>
          <a:blip r:embed="rId4"/>
          <a:stretch>
            <a:fillRect/>
          </a:stretch>
        </p:blipFill>
        <p:spPr>
          <a:xfrm>
            <a:off x="335665" y="3621084"/>
            <a:ext cx="4276725" cy="2124075"/>
          </a:xfrm>
          <a:prstGeom prst="rect">
            <a:avLst/>
          </a:prstGeom>
        </p:spPr>
      </p:pic>
      <p:pic>
        <p:nvPicPr>
          <p:cNvPr id="9" name="Picture 6">
            <a:extLst>
              <a:ext uri="{FF2B5EF4-FFF2-40B4-BE49-F238E27FC236}">
                <a16:creationId xmlns:a16="http://schemas.microsoft.com/office/drawing/2014/main" id="{307ED32B-3DB9-4831-A257-1095BF0F996C}"/>
              </a:ext>
            </a:extLst>
          </p:cNvPr>
          <p:cNvPicPr>
            <a:picLocks noChangeAspect="1"/>
          </p:cNvPicPr>
          <p:nvPr/>
        </p:nvPicPr>
        <p:blipFill>
          <a:blip r:embed="rId5"/>
          <a:stretch>
            <a:fillRect/>
          </a:stretch>
        </p:blipFill>
        <p:spPr>
          <a:xfrm>
            <a:off x="4895838" y="1537504"/>
            <a:ext cx="6464324" cy="3791097"/>
          </a:xfrm>
          <a:prstGeom prst="rect">
            <a:avLst/>
          </a:prstGeom>
          <a:noFill/>
          <a:ln>
            <a:noFill/>
          </a:ln>
        </p:spPr>
      </p:pic>
      <p:pic>
        <p:nvPicPr>
          <p:cNvPr id="8" name="图片 7">
            <a:extLst>
              <a:ext uri="{FF2B5EF4-FFF2-40B4-BE49-F238E27FC236}">
                <a16:creationId xmlns:a16="http://schemas.microsoft.com/office/drawing/2014/main" id="{8550F038-48B1-48CB-B6FD-CD5440A440E6}"/>
              </a:ext>
            </a:extLst>
          </p:cNvPr>
          <p:cNvPicPr>
            <a:picLocks noChangeAspect="1"/>
          </p:cNvPicPr>
          <p:nvPr/>
        </p:nvPicPr>
        <p:blipFill>
          <a:blip r:embed="rId6"/>
          <a:stretch>
            <a:fillRect/>
          </a:stretch>
        </p:blipFill>
        <p:spPr>
          <a:xfrm>
            <a:off x="710903" y="1268650"/>
            <a:ext cx="2695474" cy="4586705"/>
          </a:xfrm>
          <a:prstGeom prst="rect">
            <a:avLst/>
          </a:prstGeom>
        </p:spPr>
      </p:pic>
      <p:pic>
        <p:nvPicPr>
          <p:cNvPr id="11" name="Picture 11">
            <a:extLst>
              <a:ext uri="{FF2B5EF4-FFF2-40B4-BE49-F238E27FC236}">
                <a16:creationId xmlns:a16="http://schemas.microsoft.com/office/drawing/2014/main" id="{76C29BF2-CF67-4FAE-9CE3-C7E3358B81E0}"/>
              </a:ext>
            </a:extLst>
          </p:cNvPr>
          <p:cNvPicPr>
            <a:picLocks noChangeAspect="1"/>
          </p:cNvPicPr>
          <p:nvPr/>
        </p:nvPicPr>
        <p:blipFill rotWithShape="1">
          <a:blip r:embed="rId7"/>
          <a:srcRect t="12117" r="1695" b="886"/>
          <a:stretch/>
        </p:blipFill>
        <p:spPr>
          <a:xfrm>
            <a:off x="3602290" y="1645919"/>
            <a:ext cx="7954644" cy="3959505"/>
          </a:xfrm>
          <a:prstGeom prst="rect">
            <a:avLst/>
          </a:prstGeom>
          <a:noFill/>
          <a:ln>
            <a:noFill/>
          </a:ln>
        </p:spPr>
      </p:pic>
    </p:spTree>
    <p:extLst>
      <p:ext uri="{BB962C8B-B14F-4D97-AF65-F5344CB8AC3E}">
        <p14:creationId xmlns:p14="http://schemas.microsoft.com/office/powerpoint/2010/main" val="385713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3</a:t>
            </a:fld>
            <a:endParaRPr lang="en-US" altLang="zh-CN" dirty="0">
              <a:latin typeface="微软雅黑" panose="020B0503020204020204" pitchFamily="34" charset="-122"/>
            </a:endParaRPr>
          </a:p>
        </p:txBody>
      </p:sp>
      <p:cxnSp>
        <p:nvCxnSpPr>
          <p:cNvPr id="43" name="直接连接符 42">
            <a:extLst>
              <a:ext uri="{FF2B5EF4-FFF2-40B4-BE49-F238E27FC236}">
                <a16:creationId xmlns:a16="http://schemas.microsoft.com/office/drawing/2014/main" id="{16CB11CD-1D40-4C14-98E5-002A07E58538}"/>
              </a:ext>
            </a:extLst>
          </p:cNvPr>
          <p:cNvCxnSpPr>
            <a:cxnSpLocks/>
          </p:cNvCxnSpPr>
          <p:nvPr/>
        </p:nvCxnSpPr>
        <p:spPr>
          <a:xfrm>
            <a:off x="0" y="3429000"/>
            <a:ext cx="12192000" cy="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5ACE7F9-0849-4B05-BE13-5C2A97B0E85B}"/>
              </a:ext>
            </a:extLst>
          </p:cNvPr>
          <p:cNvGrpSpPr/>
          <p:nvPr/>
        </p:nvGrpSpPr>
        <p:grpSpPr>
          <a:xfrm>
            <a:off x="401169" y="1258770"/>
            <a:ext cx="4051707" cy="2299158"/>
            <a:chOff x="5999839" y="-129880"/>
            <a:chExt cx="3203431" cy="2299158"/>
          </a:xfrm>
        </p:grpSpPr>
        <p:sp>
          <p:nvSpPr>
            <p:cNvPr id="45" name="Freeform 5">
              <a:extLst>
                <a:ext uri="{FF2B5EF4-FFF2-40B4-BE49-F238E27FC236}">
                  <a16:creationId xmlns:a16="http://schemas.microsoft.com/office/drawing/2014/main" id="{569C4ADB-D355-4825-BCAF-583A5F5D9595}"/>
                </a:ext>
              </a:extLst>
            </p:cNvPr>
            <p:cNvSpPr>
              <a:spLocks/>
            </p:cNvSpPr>
            <p:nvPr/>
          </p:nvSpPr>
          <p:spPr bwMode="auto">
            <a:xfrm>
              <a:off x="7212691" y="1857585"/>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46" name="组合 45">
              <a:extLst>
                <a:ext uri="{FF2B5EF4-FFF2-40B4-BE49-F238E27FC236}">
                  <a16:creationId xmlns:a16="http://schemas.microsoft.com/office/drawing/2014/main" id="{9057D034-D414-432D-800F-B95F4BDB6ED2}"/>
                </a:ext>
              </a:extLst>
            </p:cNvPr>
            <p:cNvGrpSpPr/>
            <p:nvPr/>
          </p:nvGrpSpPr>
          <p:grpSpPr>
            <a:xfrm>
              <a:off x="5999839" y="-129880"/>
              <a:ext cx="3203431" cy="1925546"/>
              <a:chOff x="5999839" y="147914"/>
              <a:chExt cx="3203431" cy="1925546"/>
            </a:xfrm>
          </p:grpSpPr>
          <p:sp>
            <p:nvSpPr>
              <p:cNvPr id="47" name="文本    2">
                <a:extLst>
                  <a:ext uri="{FF2B5EF4-FFF2-40B4-BE49-F238E27FC236}">
                    <a16:creationId xmlns:a16="http://schemas.microsoft.com/office/drawing/2014/main" id="{289130E0-58BB-44DF-B70D-1B005E5484C0}"/>
                  </a:ext>
                </a:extLst>
              </p:cNvPr>
              <p:cNvSpPr txBox="1"/>
              <p:nvPr/>
            </p:nvSpPr>
            <p:spPr>
              <a:xfrm>
                <a:off x="6000048" y="579653"/>
                <a:ext cx="3203218"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a:t>
                </a:r>
                <a:r>
                  <a:rPr lang="zh-CN" altLang="en-US" b="1" dirty="0">
                    <a:solidFill>
                      <a:srgbClr val="990000"/>
                    </a:solidFill>
                    <a:cs typeface="+mn-ea"/>
                  </a:rPr>
                  <a:t>鲲鹏代码迁移工具</a:t>
                </a:r>
                <a:r>
                  <a:rPr lang="zh-CN" altLang="en-US" dirty="0">
                    <a:solidFill>
                      <a:schemeClr val="bg2">
                        <a:lumMod val="50000"/>
                      </a:schemeClr>
                    </a:solidFill>
                    <a:cs typeface="+mn-ea"/>
                  </a:rPr>
                  <a:t>部署</a:t>
                </a:r>
                <a:r>
                  <a:rPr lang="en-US" altLang="zh-CN" dirty="0">
                    <a:solidFill>
                      <a:schemeClr val="bg2">
                        <a:lumMod val="50000"/>
                      </a:schemeClr>
                    </a:solidFill>
                    <a:cs typeface="+mn-ea"/>
                  </a:rPr>
                  <a:t>MySQL </a:t>
                </a: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 </a:t>
                </a:r>
                <a:r>
                  <a:rPr lang="en-US" altLang="zh-CN" dirty="0">
                    <a:solidFill>
                      <a:schemeClr val="bg2">
                        <a:lumMod val="50000"/>
                      </a:schemeClr>
                    </a:solidFill>
                    <a:cs typeface="+mn-ea"/>
                  </a:rPr>
                  <a:t>x86 </a:t>
                </a:r>
                <a:r>
                  <a:rPr lang="zh-CN" altLang="en-US" dirty="0">
                    <a:solidFill>
                      <a:schemeClr val="bg2">
                        <a:lumMod val="50000"/>
                      </a:schemeClr>
                    </a:solidFill>
                    <a:cs typeface="+mn-ea"/>
                  </a:rPr>
                  <a:t>平台部署轻商城 </a:t>
                </a:r>
                <a:r>
                  <a:rPr lang="en-US" altLang="zh-CN" dirty="0">
                    <a:solidFill>
                      <a:schemeClr val="bg2">
                        <a:lumMod val="50000"/>
                      </a:schemeClr>
                    </a:solidFill>
                    <a:cs typeface="+mn-ea"/>
                  </a:rPr>
                  <a:t>Java </a:t>
                </a:r>
                <a:r>
                  <a:rPr lang="zh-CN" altLang="en-US" dirty="0">
                    <a:solidFill>
                      <a:schemeClr val="bg2">
                        <a:lumMod val="50000"/>
                      </a:schemeClr>
                    </a:solidFill>
                    <a:cs typeface="+mn-ea"/>
                  </a:rPr>
                  <a:t>后端服务</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华为云鲲鹏平台部署轻商城系统</a:t>
                </a:r>
                <a:endParaRPr lang="en-US" altLang="zh-CN" dirty="0">
                  <a:solidFill>
                    <a:schemeClr val="bg2">
                      <a:lumMod val="50000"/>
                    </a:schemeClr>
                  </a:solidFill>
                  <a:cs typeface="+mn-ea"/>
                </a:endParaRPr>
              </a:p>
            </p:txBody>
          </p:sp>
          <p:sp>
            <p:nvSpPr>
              <p:cNvPr id="48" name="标题    2">
                <a:extLst>
                  <a:ext uri="{FF2B5EF4-FFF2-40B4-BE49-F238E27FC236}">
                    <a16:creationId xmlns:a16="http://schemas.microsoft.com/office/drawing/2014/main" id="{13EF6A90-6395-4C23-97B8-7790EB20FB24}"/>
                  </a:ext>
                </a:extLst>
              </p:cNvPr>
              <p:cNvSpPr txBox="1"/>
              <p:nvPr/>
            </p:nvSpPr>
            <p:spPr>
              <a:xfrm>
                <a:off x="5999839" y="147914"/>
                <a:ext cx="320343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在华为云上部署开源项目</a:t>
                </a:r>
                <a:r>
                  <a:rPr lang="en-US" altLang="zh-CN" sz="2000" b="1" dirty="0" err="1">
                    <a:solidFill>
                      <a:schemeClr val="tx1">
                        <a:lumMod val="85000"/>
                        <a:lumOff val="15000"/>
                      </a:schemeClr>
                    </a:solidFill>
                    <a:cs typeface="+mn-ea"/>
                    <a:sym typeface="+mn-lt"/>
                  </a:rPr>
                  <a:t>Litemall</a:t>
                </a:r>
                <a:endParaRPr lang="zh-CN" altLang="en-US" sz="2000" b="1" dirty="0">
                  <a:solidFill>
                    <a:schemeClr val="tx1">
                      <a:lumMod val="85000"/>
                      <a:lumOff val="15000"/>
                    </a:schemeClr>
                  </a:solidFill>
                  <a:cs typeface="+mn-ea"/>
                  <a:sym typeface="+mn-lt"/>
                </a:endParaRPr>
              </a:p>
            </p:txBody>
          </p:sp>
        </p:grpSp>
      </p:grpSp>
      <p:grpSp>
        <p:nvGrpSpPr>
          <p:cNvPr id="49" name="组合 48">
            <a:extLst>
              <a:ext uri="{FF2B5EF4-FFF2-40B4-BE49-F238E27FC236}">
                <a16:creationId xmlns:a16="http://schemas.microsoft.com/office/drawing/2014/main" id="{9A19386D-FAFC-49C1-B679-A36D715F0A02}"/>
              </a:ext>
            </a:extLst>
          </p:cNvPr>
          <p:cNvGrpSpPr/>
          <p:nvPr/>
        </p:nvGrpSpPr>
        <p:grpSpPr>
          <a:xfrm>
            <a:off x="2501018" y="3283075"/>
            <a:ext cx="3656712" cy="2969978"/>
            <a:chOff x="4014048" y="927825"/>
            <a:chExt cx="3656712" cy="2969978"/>
          </a:xfrm>
        </p:grpSpPr>
        <p:sp>
          <p:nvSpPr>
            <p:cNvPr id="50" name="Freeform 5">
              <a:extLst>
                <a:ext uri="{FF2B5EF4-FFF2-40B4-BE49-F238E27FC236}">
                  <a16:creationId xmlns:a16="http://schemas.microsoft.com/office/drawing/2014/main" id="{313EC8B2-364F-40DE-89B6-C94610FD188C}"/>
                </a:ext>
              </a:extLst>
            </p:cNvPr>
            <p:cNvSpPr>
              <a:spLocks/>
            </p:cNvSpPr>
            <p:nvPr/>
          </p:nvSpPr>
          <p:spPr bwMode="auto">
            <a:xfrm rot="4320000">
              <a:off x="5449568" y="93238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1" name="组合 50">
              <a:extLst>
                <a:ext uri="{FF2B5EF4-FFF2-40B4-BE49-F238E27FC236}">
                  <a16:creationId xmlns:a16="http://schemas.microsoft.com/office/drawing/2014/main" id="{75A3EB6B-248E-4430-87F1-29FB6A1F8688}"/>
                </a:ext>
              </a:extLst>
            </p:cNvPr>
            <p:cNvGrpSpPr/>
            <p:nvPr/>
          </p:nvGrpSpPr>
          <p:grpSpPr>
            <a:xfrm>
              <a:off x="4014048" y="1326503"/>
              <a:ext cx="3656712" cy="2571300"/>
              <a:chOff x="6892141" y="325394"/>
              <a:chExt cx="3656712" cy="2571300"/>
            </a:xfrm>
          </p:grpSpPr>
          <p:sp>
            <p:nvSpPr>
              <p:cNvPr id="52" name="文本    2">
                <a:extLst>
                  <a:ext uri="{FF2B5EF4-FFF2-40B4-BE49-F238E27FC236}">
                    <a16:creationId xmlns:a16="http://schemas.microsoft.com/office/drawing/2014/main" id="{C4E58CE5-3D64-4621-A1E8-6CEE36EED25D}"/>
                  </a:ext>
                </a:extLst>
              </p:cNvPr>
              <p:cNvSpPr txBox="1"/>
              <p:nvPr/>
            </p:nvSpPr>
            <p:spPr>
              <a:xfrm>
                <a:off x="6892141" y="1043814"/>
                <a:ext cx="3656712"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dirty="0">
                    <a:solidFill>
                      <a:schemeClr val="bg2">
                        <a:lumMod val="50000"/>
                      </a:schemeClr>
                    </a:solidFill>
                    <a:cs typeface="+mn-ea"/>
                  </a:rPr>
                  <a:t>RDS MySQL </a:t>
                </a:r>
                <a:r>
                  <a:rPr lang="zh-CN" altLang="en-US" dirty="0">
                    <a:solidFill>
                      <a:schemeClr val="bg2">
                        <a:lumMod val="50000"/>
                      </a:schemeClr>
                    </a:solidFill>
                    <a:cs typeface="+mn-ea"/>
                  </a:rPr>
                  <a:t>和 </a:t>
                </a:r>
                <a:r>
                  <a:rPr lang="en-US" altLang="zh-CN" dirty="0">
                    <a:solidFill>
                      <a:schemeClr val="bg2">
                        <a:lumMod val="50000"/>
                      </a:schemeClr>
                    </a:solidFill>
                    <a:cs typeface="+mn-ea"/>
                  </a:rPr>
                  <a:t>DAS </a:t>
                </a:r>
                <a:r>
                  <a:rPr lang="zh-CN" altLang="en-US" dirty="0">
                    <a:solidFill>
                      <a:schemeClr val="bg2">
                        <a:lumMod val="50000"/>
                      </a:schemeClr>
                    </a:solidFill>
                    <a:cs typeface="+mn-ea"/>
                  </a:rPr>
                  <a:t>完成商品类目的建立、货品上架以及属性修改</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基于 </a:t>
                </a:r>
                <a:r>
                  <a:rPr lang="en-US" altLang="zh-CN" b="1" dirty="0">
                    <a:solidFill>
                      <a:srgbClr val="990000"/>
                    </a:solidFill>
                    <a:cs typeface="+mn-ea"/>
                  </a:rPr>
                  <a:t>HASH </a:t>
                </a:r>
                <a:r>
                  <a:rPr lang="zh-CN" altLang="en-US" b="1" dirty="0">
                    <a:solidFill>
                      <a:srgbClr val="990000"/>
                    </a:solidFill>
                    <a:cs typeface="+mn-ea"/>
                  </a:rPr>
                  <a:t>与 </a:t>
                </a:r>
                <a:r>
                  <a:rPr lang="en-US" altLang="zh-CN" b="1" dirty="0">
                    <a:solidFill>
                      <a:srgbClr val="990000"/>
                    </a:solidFill>
                    <a:cs typeface="+mn-ea"/>
                  </a:rPr>
                  <a:t>RANGE </a:t>
                </a:r>
                <a:r>
                  <a:rPr lang="zh-CN" altLang="en-US" dirty="0">
                    <a:solidFill>
                      <a:schemeClr val="bg2">
                        <a:lumMod val="50000"/>
                      </a:schemeClr>
                    </a:solidFill>
                    <a:cs typeface="+mn-ea"/>
                  </a:rPr>
                  <a:t>算法的分区表建立与数据库优化</a:t>
                </a:r>
                <a:endParaRPr lang="zh-CN" altLang="en-US" dirty="0">
                  <a:solidFill>
                    <a:schemeClr val="bg2">
                      <a:lumMod val="50000"/>
                    </a:schemeClr>
                  </a:solidFill>
                  <a:cs typeface="+mn-ea"/>
                  <a:sym typeface="+mn-lt"/>
                </a:endParaRPr>
              </a:p>
            </p:txBody>
          </p:sp>
          <p:sp>
            <p:nvSpPr>
              <p:cNvPr id="53" name="标题    2">
                <a:extLst>
                  <a:ext uri="{FF2B5EF4-FFF2-40B4-BE49-F238E27FC236}">
                    <a16:creationId xmlns:a16="http://schemas.microsoft.com/office/drawing/2014/main" id="{C3F41015-9FFA-4C26-9CB0-4F5944E8C7E5}"/>
                  </a:ext>
                </a:extLst>
              </p:cNvPr>
              <p:cNvSpPr txBox="1"/>
              <p:nvPr/>
            </p:nvSpPr>
            <p:spPr>
              <a:xfrm>
                <a:off x="6950768" y="325394"/>
                <a:ext cx="3501630" cy="707886"/>
              </a:xfrm>
              <a:prstGeom prst="rect">
                <a:avLst/>
              </a:prstGeom>
              <a:noFill/>
            </p:spPr>
            <p:txBody>
              <a:bodyPr wrap="square" rtlCol="0">
                <a:spAutoFit/>
              </a:bodyPr>
              <a:lstStyle/>
              <a:p>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项目中华为云</a:t>
                </a:r>
                <a:r>
                  <a:rPr lang="en-US" altLang="zh-CN" sz="2000" b="1" dirty="0">
                    <a:solidFill>
                      <a:schemeClr val="tx1">
                        <a:lumMod val="85000"/>
                        <a:lumOff val="15000"/>
                      </a:schemeClr>
                    </a:solidFill>
                    <a:cs typeface="+mn-ea"/>
                    <a:sym typeface="+mn-lt"/>
                  </a:rPr>
                  <a:t>OLTP</a:t>
                </a:r>
                <a:r>
                  <a:rPr lang="zh-CN" altLang="en-US" sz="2000" b="1" dirty="0">
                    <a:solidFill>
                      <a:schemeClr val="tx1">
                        <a:lumMod val="85000"/>
                        <a:lumOff val="15000"/>
                      </a:schemeClr>
                    </a:solidFill>
                    <a:cs typeface="+mn-ea"/>
                    <a:sym typeface="+mn-lt"/>
                  </a:rPr>
                  <a:t>数据库设计优化开发</a:t>
                </a:r>
              </a:p>
            </p:txBody>
          </p:sp>
        </p:grpSp>
      </p:grpSp>
    </p:spTree>
    <p:extLst>
      <p:ext uri="{BB962C8B-B14F-4D97-AF65-F5344CB8AC3E}">
        <p14:creationId xmlns:p14="http://schemas.microsoft.com/office/powerpoint/2010/main" val="24229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anim calcmode="lin" valueType="num">
                                      <p:cBhvr>
                                        <p:cTn id="12" dur="500" fill="hold"/>
                                        <p:tgtEl>
                                          <p:spTgt spid="49"/>
                                        </p:tgtEl>
                                        <p:attrNameLst>
                                          <p:attrName>ppt_x</p:attrName>
                                        </p:attrNameLst>
                                      </p:cBhvr>
                                      <p:tavLst>
                                        <p:tav tm="0">
                                          <p:val>
                                            <p:strVal val="#ppt_x"/>
                                          </p:val>
                                        </p:tav>
                                        <p:tav tm="100000">
                                          <p:val>
                                            <p:strVal val="#ppt_x"/>
                                          </p:val>
                                        </p:tav>
                                      </p:tavLst>
                                    </p:anim>
                                    <p:anim calcmode="lin" valueType="num">
                                      <p:cBhvr>
                                        <p:cTn id="13"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4">
            <a:extLst>
              <a:ext uri="{FF2B5EF4-FFF2-40B4-BE49-F238E27FC236}">
                <a16:creationId xmlns:a16="http://schemas.microsoft.com/office/drawing/2014/main" id="{57C6B41F-18E7-475D-B551-91F4BB82AD41}"/>
              </a:ext>
            </a:extLst>
          </p:cNvPr>
          <p:cNvPicPr>
            <a:picLocks noChangeAspect="1"/>
          </p:cNvPicPr>
          <p:nvPr/>
        </p:nvPicPr>
        <p:blipFill rotWithShape="1">
          <a:blip r:embed="rId3"/>
          <a:srcRect r="3924" b="583"/>
          <a:stretch/>
        </p:blipFill>
        <p:spPr>
          <a:xfrm>
            <a:off x="6196674" y="3816"/>
            <a:ext cx="3181144" cy="3226514"/>
          </a:xfrm>
          <a:prstGeom prst="rect">
            <a:avLst/>
          </a:prstGeom>
          <a:noFill/>
          <a:ln>
            <a:noFill/>
          </a:ln>
        </p:spPr>
      </p:pic>
      <p:pic>
        <p:nvPicPr>
          <p:cNvPr id="8" name="Picture 45">
            <a:extLst>
              <a:ext uri="{FF2B5EF4-FFF2-40B4-BE49-F238E27FC236}">
                <a16:creationId xmlns:a16="http://schemas.microsoft.com/office/drawing/2014/main" id="{203F46ED-A15C-4420-AA3E-06F0B9A82911}"/>
              </a:ext>
            </a:extLst>
          </p:cNvPr>
          <p:cNvPicPr>
            <a:picLocks noChangeAspect="1"/>
          </p:cNvPicPr>
          <p:nvPr/>
        </p:nvPicPr>
        <p:blipFill rotWithShape="1">
          <a:blip r:embed="rId4"/>
          <a:srcRect l="4725" t="-1" r="4628" b="57459"/>
          <a:stretch/>
        </p:blipFill>
        <p:spPr>
          <a:xfrm>
            <a:off x="6978307" y="4278071"/>
            <a:ext cx="4580295" cy="2106922"/>
          </a:xfrm>
          <a:prstGeom prst="rect">
            <a:avLst/>
          </a:prstGeom>
          <a:noFill/>
          <a:ln>
            <a:noFill/>
          </a:ln>
        </p:spPr>
      </p:pic>
      <p:pic>
        <p:nvPicPr>
          <p:cNvPr id="5" name="Picture 42">
            <a:extLst>
              <a:ext uri="{FF2B5EF4-FFF2-40B4-BE49-F238E27FC236}">
                <a16:creationId xmlns:a16="http://schemas.microsoft.com/office/drawing/2014/main" id="{3FE8D3CB-633F-4A14-960D-8EC6EAEF5F51}"/>
              </a:ext>
            </a:extLst>
          </p:cNvPr>
          <p:cNvPicPr>
            <a:picLocks noChangeAspect="1"/>
          </p:cNvPicPr>
          <p:nvPr/>
        </p:nvPicPr>
        <p:blipFill rotWithShape="1">
          <a:blip r:embed="rId5"/>
          <a:srcRect r="7727" b="54096"/>
          <a:stretch/>
        </p:blipFill>
        <p:spPr>
          <a:xfrm>
            <a:off x="80788" y="2243742"/>
            <a:ext cx="3516246" cy="1707302"/>
          </a:xfrm>
          <a:prstGeom prst="rect">
            <a:avLst/>
          </a:prstGeom>
          <a:noFill/>
          <a:ln>
            <a:noFill/>
          </a:ln>
        </p:spPr>
      </p:pic>
      <p:pic>
        <p:nvPicPr>
          <p:cNvPr id="6" name="Picture 43">
            <a:extLst>
              <a:ext uri="{FF2B5EF4-FFF2-40B4-BE49-F238E27FC236}">
                <a16:creationId xmlns:a16="http://schemas.microsoft.com/office/drawing/2014/main" id="{507B7FC5-BCE6-47A5-9FDD-D5CC0C401D78}"/>
              </a:ext>
            </a:extLst>
          </p:cNvPr>
          <p:cNvPicPr>
            <a:picLocks noChangeAspect="1"/>
          </p:cNvPicPr>
          <p:nvPr/>
        </p:nvPicPr>
        <p:blipFill rotWithShape="1">
          <a:blip r:embed="rId6"/>
          <a:srcRect r="3553" b="58514"/>
          <a:stretch/>
        </p:blipFill>
        <p:spPr>
          <a:xfrm>
            <a:off x="1793089" y="4116699"/>
            <a:ext cx="4505763" cy="1899725"/>
          </a:xfrm>
          <a:prstGeom prst="rect">
            <a:avLst/>
          </a:prstGeom>
          <a:noFill/>
          <a:ln>
            <a:noFill/>
          </a:ln>
        </p:spPr>
      </p:pic>
      <p:sp>
        <p:nvSpPr>
          <p:cNvPr id="73" name="Freeform 23">
            <a:extLst>
              <a:ext uri="{FF2B5EF4-FFF2-40B4-BE49-F238E27FC236}">
                <a16:creationId xmlns:a16="http://schemas.microsoft.com/office/drawing/2014/main" id="{CCC6AEDA-3FC6-4867-89A4-3388B39A275A}"/>
              </a:ext>
            </a:extLst>
          </p:cNvPr>
          <p:cNvSpPr>
            <a:spLocks/>
          </p:cNvSpPr>
          <p:nvPr/>
        </p:nvSpPr>
        <p:spPr bwMode="auto">
          <a:xfrm rot="21480000" flipH="1">
            <a:off x="-47807" y="3631220"/>
            <a:ext cx="12224155" cy="935272"/>
          </a:xfrm>
          <a:custGeom>
            <a:avLst/>
            <a:gdLst>
              <a:gd name="T0" fmla="*/ 0 w 7739"/>
              <a:gd name="T1" fmla="*/ 893 h 1113"/>
              <a:gd name="T2" fmla="*/ 482 w 7739"/>
              <a:gd name="T3" fmla="*/ 721 h 1113"/>
              <a:gd name="T4" fmla="*/ 958 w 7739"/>
              <a:gd name="T5" fmla="*/ 562 h 1113"/>
              <a:gd name="T6" fmla="*/ 1426 w 7739"/>
              <a:gd name="T7" fmla="*/ 419 h 1113"/>
              <a:gd name="T8" fmla="*/ 1891 w 7739"/>
              <a:gd name="T9" fmla="*/ 292 h 1113"/>
              <a:gd name="T10" fmla="*/ 2354 w 7739"/>
              <a:gd name="T11" fmla="*/ 187 h 1113"/>
              <a:gd name="T12" fmla="*/ 2814 w 7739"/>
              <a:gd name="T13" fmla="*/ 102 h 1113"/>
              <a:gd name="T14" fmla="*/ 3046 w 7739"/>
              <a:gd name="T15" fmla="*/ 68 h 1113"/>
              <a:gd name="T16" fmla="*/ 3277 w 7739"/>
              <a:gd name="T17" fmla="*/ 41 h 1113"/>
              <a:gd name="T18" fmla="*/ 3509 w 7739"/>
              <a:gd name="T19" fmla="*/ 22 h 1113"/>
              <a:gd name="T20" fmla="*/ 3743 w 7739"/>
              <a:gd name="T21" fmla="*/ 7 h 1113"/>
              <a:gd name="T22" fmla="*/ 3974 w 7739"/>
              <a:gd name="T23" fmla="*/ 0 h 1113"/>
              <a:gd name="T24" fmla="*/ 4211 w 7739"/>
              <a:gd name="T25" fmla="*/ 0 h 1113"/>
              <a:gd name="T26" fmla="*/ 4447 w 7739"/>
              <a:gd name="T27" fmla="*/ 7 h 1113"/>
              <a:gd name="T28" fmla="*/ 4686 w 7739"/>
              <a:gd name="T29" fmla="*/ 24 h 1113"/>
              <a:gd name="T30" fmla="*/ 4925 w 7739"/>
              <a:gd name="T31" fmla="*/ 46 h 1113"/>
              <a:gd name="T32" fmla="*/ 5166 w 7739"/>
              <a:gd name="T33" fmla="*/ 78 h 1113"/>
              <a:gd name="T34" fmla="*/ 5410 w 7739"/>
              <a:gd name="T35" fmla="*/ 119 h 1113"/>
              <a:gd name="T36" fmla="*/ 5656 w 7739"/>
              <a:gd name="T37" fmla="*/ 168 h 1113"/>
              <a:gd name="T38" fmla="*/ 5907 w 7739"/>
              <a:gd name="T39" fmla="*/ 226 h 1113"/>
              <a:gd name="T40" fmla="*/ 6158 w 7739"/>
              <a:gd name="T41" fmla="*/ 292 h 1113"/>
              <a:gd name="T42" fmla="*/ 6414 w 7739"/>
              <a:gd name="T43" fmla="*/ 370 h 1113"/>
              <a:gd name="T44" fmla="*/ 6670 w 7739"/>
              <a:gd name="T45" fmla="*/ 455 h 1113"/>
              <a:gd name="T46" fmla="*/ 6933 w 7739"/>
              <a:gd name="T47" fmla="*/ 553 h 1113"/>
              <a:gd name="T48" fmla="*/ 7198 w 7739"/>
              <a:gd name="T49" fmla="*/ 657 h 1113"/>
              <a:gd name="T50" fmla="*/ 7466 w 7739"/>
              <a:gd name="T51" fmla="*/ 774 h 1113"/>
              <a:gd name="T52" fmla="*/ 7739 w 7739"/>
              <a:gd name="T53" fmla="*/ 903 h 1113"/>
              <a:gd name="T54" fmla="*/ 7730 w 7739"/>
              <a:gd name="T55" fmla="*/ 1074 h 1113"/>
              <a:gd name="T56" fmla="*/ 7028 w 7739"/>
              <a:gd name="T57" fmla="*/ 784 h 1113"/>
              <a:gd name="T58" fmla="*/ 6677 w 7739"/>
              <a:gd name="T59" fmla="*/ 643 h 1113"/>
              <a:gd name="T60" fmla="*/ 6323 w 7739"/>
              <a:gd name="T61" fmla="*/ 511 h 1113"/>
              <a:gd name="T62" fmla="*/ 5958 w 7739"/>
              <a:gd name="T63" fmla="*/ 394 h 1113"/>
              <a:gd name="T64" fmla="*/ 5675 w 7739"/>
              <a:gd name="T65" fmla="*/ 316 h 1113"/>
              <a:gd name="T66" fmla="*/ 5483 w 7739"/>
              <a:gd name="T67" fmla="*/ 270 h 1113"/>
              <a:gd name="T68" fmla="*/ 5283 w 7739"/>
              <a:gd name="T69" fmla="*/ 229 h 1113"/>
              <a:gd name="T70" fmla="*/ 5078 w 7739"/>
              <a:gd name="T71" fmla="*/ 195 h 1113"/>
              <a:gd name="T72" fmla="*/ 4869 w 7739"/>
              <a:gd name="T73" fmla="*/ 168 h 1113"/>
              <a:gd name="T74" fmla="*/ 4652 w 7739"/>
              <a:gd name="T75" fmla="*/ 146 h 1113"/>
              <a:gd name="T76" fmla="*/ 4425 w 7739"/>
              <a:gd name="T77" fmla="*/ 134 h 1113"/>
              <a:gd name="T78" fmla="*/ 4194 w 7739"/>
              <a:gd name="T79" fmla="*/ 129 h 1113"/>
              <a:gd name="T80" fmla="*/ 3952 w 7739"/>
              <a:gd name="T81" fmla="*/ 131 h 1113"/>
              <a:gd name="T82" fmla="*/ 3704 w 7739"/>
              <a:gd name="T83" fmla="*/ 146 h 1113"/>
              <a:gd name="T84" fmla="*/ 3443 w 7739"/>
              <a:gd name="T85" fmla="*/ 168 h 1113"/>
              <a:gd name="T86" fmla="*/ 3175 w 7739"/>
              <a:gd name="T87" fmla="*/ 200 h 1113"/>
              <a:gd name="T88" fmla="*/ 2895 w 7739"/>
              <a:gd name="T89" fmla="*/ 243 h 1113"/>
              <a:gd name="T90" fmla="*/ 2602 w 7739"/>
              <a:gd name="T91" fmla="*/ 297 h 1113"/>
              <a:gd name="T92" fmla="*/ 2300 w 7739"/>
              <a:gd name="T93" fmla="*/ 363 h 1113"/>
              <a:gd name="T94" fmla="*/ 1984 w 7739"/>
              <a:gd name="T95" fmla="*/ 441 h 1113"/>
              <a:gd name="T96" fmla="*/ 1655 w 7739"/>
              <a:gd name="T97" fmla="*/ 533 h 1113"/>
              <a:gd name="T98" fmla="*/ 1313 w 7739"/>
              <a:gd name="T99" fmla="*/ 635 h 1113"/>
              <a:gd name="T100" fmla="*/ 955 w 7739"/>
              <a:gd name="T101" fmla="*/ 755 h 1113"/>
              <a:gd name="T102" fmla="*/ 585 w 7739"/>
              <a:gd name="T103" fmla="*/ 886 h 1113"/>
              <a:gd name="T104" fmla="*/ 200 w 7739"/>
              <a:gd name="T105" fmla="*/ 1032 h 1113"/>
              <a:gd name="T106" fmla="*/ 0 w 7739"/>
              <a:gd name="T107" fmla="*/ 89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39" h="1113">
                <a:moveTo>
                  <a:pt x="0" y="893"/>
                </a:moveTo>
                <a:lnTo>
                  <a:pt x="0" y="893"/>
                </a:lnTo>
                <a:lnTo>
                  <a:pt x="241" y="806"/>
                </a:lnTo>
                <a:lnTo>
                  <a:pt x="482" y="721"/>
                </a:lnTo>
                <a:lnTo>
                  <a:pt x="721" y="640"/>
                </a:lnTo>
                <a:lnTo>
                  <a:pt x="958" y="562"/>
                </a:lnTo>
                <a:lnTo>
                  <a:pt x="1192" y="487"/>
                </a:lnTo>
                <a:lnTo>
                  <a:pt x="1426" y="419"/>
                </a:lnTo>
                <a:lnTo>
                  <a:pt x="1659" y="353"/>
                </a:lnTo>
                <a:lnTo>
                  <a:pt x="1891" y="292"/>
                </a:lnTo>
                <a:lnTo>
                  <a:pt x="2122" y="236"/>
                </a:lnTo>
                <a:lnTo>
                  <a:pt x="2354" y="187"/>
                </a:lnTo>
                <a:lnTo>
                  <a:pt x="2583" y="141"/>
                </a:lnTo>
                <a:lnTo>
                  <a:pt x="2814" y="102"/>
                </a:lnTo>
                <a:lnTo>
                  <a:pt x="2929" y="85"/>
                </a:lnTo>
                <a:lnTo>
                  <a:pt x="3046" y="68"/>
                </a:lnTo>
                <a:lnTo>
                  <a:pt x="3161" y="54"/>
                </a:lnTo>
                <a:lnTo>
                  <a:pt x="3277" y="41"/>
                </a:lnTo>
                <a:lnTo>
                  <a:pt x="3392" y="32"/>
                </a:lnTo>
                <a:lnTo>
                  <a:pt x="3509" y="22"/>
                </a:lnTo>
                <a:lnTo>
                  <a:pt x="3626" y="15"/>
                </a:lnTo>
                <a:lnTo>
                  <a:pt x="3743" y="7"/>
                </a:lnTo>
                <a:lnTo>
                  <a:pt x="3857" y="2"/>
                </a:lnTo>
                <a:lnTo>
                  <a:pt x="3974" y="0"/>
                </a:lnTo>
                <a:lnTo>
                  <a:pt x="4094" y="0"/>
                </a:lnTo>
                <a:lnTo>
                  <a:pt x="4211" y="0"/>
                </a:lnTo>
                <a:lnTo>
                  <a:pt x="4328" y="2"/>
                </a:lnTo>
                <a:lnTo>
                  <a:pt x="4447" y="7"/>
                </a:lnTo>
                <a:lnTo>
                  <a:pt x="4567" y="15"/>
                </a:lnTo>
                <a:lnTo>
                  <a:pt x="4686" y="24"/>
                </a:lnTo>
                <a:lnTo>
                  <a:pt x="4805" y="34"/>
                </a:lnTo>
                <a:lnTo>
                  <a:pt x="4925" y="46"/>
                </a:lnTo>
                <a:lnTo>
                  <a:pt x="5044" y="61"/>
                </a:lnTo>
                <a:lnTo>
                  <a:pt x="5166" y="78"/>
                </a:lnTo>
                <a:lnTo>
                  <a:pt x="5288" y="97"/>
                </a:lnTo>
                <a:lnTo>
                  <a:pt x="5410" y="119"/>
                </a:lnTo>
                <a:lnTo>
                  <a:pt x="5534" y="141"/>
                </a:lnTo>
                <a:lnTo>
                  <a:pt x="5656" y="168"/>
                </a:lnTo>
                <a:lnTo>
                  <a:pt x="5780" y="195"/>
                </a:lnTo>
                <a:lnTo>
                  <a:pt x="5907" y="226"/>
                </a:lnTo>
                <a:lnTo>
                  <a:pt x="6031" y="258"/>
                </a:lnTo>
                <a:lnTo>
                  <a:pt x="6158" y="292"/>
                </a:lnTo>
                <a:lnTo>
                  <a:pt x="6284" y="329"/>
                </a:lnTo>
                <a:lnTo>
                  <a:pt x="6414" y="370"/>
                </a:lnTo>
                <a:lnTo>
                  <a:pt x="6540" y="411"/>
                </a:lnTo>
                <a:lnTo>
                  <a:pt x="6670" y="455"/>
                </a:lnTo>
                <a:lnTo>
                  <a:pt x="6801" y="502"/>
                </a:lnTo>
                <a:lnTo>
                  <a:pt x="6933" y="553"/>
                </a:lnTo>
                <a:lnTo>
                  <a:pt x="7064" y="604"/>
                </a:lnTo>
                <a:lnTo>
                  <a:pt x="7198" y="657"/>
                </a:lnTo>
                <a:lnTo>
                  <a:pt x="7332" y="716"/>
                </a:lnTo>
                <a:lnTo>
                  <a:pt x="7466" y="774"/>
                </a:lnTo>
                <a:lnTo>
                  <a:pt x="7603" y="837"/>
                </a:lnTo>
                <a:lnTo>
                  <a:pt x="7739" y="903"/>
                </a:lnTo>
                <a:lnTo>
                  <a:pt x="7730" y="1074"/>
                </a:lnTo>
                <a:lnTo>
                  <a:pt x="7730" y="1074"/>
                </a:lnTo>
                <a:lnTo>
                  <a:pt x="7376" y="928"/>
                </a:lnTo>
                <a:lnTo>
                  <a:pt x="7028" y="784"/>
                </a:lnTo>
                <a:lnTo>
                  <a:pt x="6852" y="713"/>
                </a:lnTo>
                <a:lnTo>
                  <a:pt x="6677" y="643"/>
                </a:lnTo>
                <a:lnTo>
                  <a:pt x="6501" y="577"/>
                </a:lnTo>
                <a:lnTo>
                  <a:pt x="6323" y="511"/>
                </a:lnTo>
                <a:lnTo>
                  <a:pt x="6143" y="450"/>
                </a:lnTo>
                <a:lnTo>
                  <a:pt x="5958" y="394"/>
                </a:lnTo>
                <a:lnTo>
                  <a:pt x="5770" y="341"/>
                </a:lnTo>
                <a:lnTo>
                  <a:pt x="5675" y="316"/>
                </a:lnTo>
                <a:lnTo>
                  <a:pt x="5580" y="292"/>
                </a:lnTo>
                <a:lnTo>
                  <a:pt x="5483" y="270"/>
                </a:lnTo>
                <a:lnTo>
                  <a:pt x="5383" y="248"/>
                </a:lnTo>
                <a:lnTo>
                  <a:pt x="5283" y="229"/>
                </a:lnTo>
                <a:lnTo>
                  <a:pt x="5181" y="212"/>
                </a:lnTo>
                <a:lnTo>
                  <a:pt x="5078" y="195"/>
                </a:lnTo>
                <a:lnTo>
                  <a:pt x="4974" y="180"/>
                </a:lnTo>
                <a:lnTo>
                  <a:pt x="4869" y="168"/>
                </a:lnTo>
                <a:lnTo>
                  <a:pt x="4761" y="156"/>
                </a:lnTo>
                <a:lnTo>
                  <a:pt x="4652" y="146"/>
                </a:lnTo>
                <a:lnTo>
                  <a:pt x="4540" y="139"/>
                </a:lnTo>
                <a:lnTo>
                  <a:pt x="4425" y="134"/>
                </a:lnTo>
                <a:lnTo>
                  <a:pt x="4311" y="131"/>
                </a:lnTo>
                <a:lnTo>
                  <a:pt x="4194" y="129"/>
                </a:lnTo>
                <a:lnTo>
                  <a:pt x="4074" y="129"/>
                </a:lnTo>
                <a:lnTo>
                  <a:pt x="3952" y="131"/>
                </a:lnTo>
                <a:lnTo>
                  <a:pt x="3828" y="139"/>
                </a:lnTo>
                <a:lnTo>
                  <a:pt x="3704" y="146"/>
                </a:lnTo>
                <a:lnTo>
                  <a:pt x="3575" y="156"/>
                </a:lnTo>
                <a:lnTo>
                  <a:pt x="3443" y="168"/>
                </a:lnTo>
                <a:lnTo>
                  <a:pt x="3309" y="183"/>
                </a:lnTo>
                <a:lnTo>
                  <a:pt x="3175" y="200"/>
                </a:lnTo>
                <a:lnTo>
                  <a:pt x="3036" y="219"/>
                </a:lnTo>
                <a:lnTo>
                  <a:pt x="2895" y="243"/>
                </a:lnTo>
                <a:lnTo>
                  <a:pt x="2749" y="268"/>
                </a:lnTo>
                <a:lnTo>
                  <a:pt x="2602" y="297"/>
                </a:lnTo>
                <a:lnTo>
                  <a:pt x="2451" y="329"/>
                </a:lnTo>
                <a:lnTo>
                  <a:pt x="2300" y="363"/>
                </a:lnTo>
                <a:lnTo>
                  <a:pt x="2142" y="402"/>
                </a:lnTo>
                <a:lnTo>
                  <a:pt x="1984" y="441"/>
                </a:lnTo>
                <a:lnTo>
                  <a:pt x="1820" y="484"/>
                </a:lnTo>
                <a:lnTo>
                  <a:pt x="1655" y="533"/>
                </a:lnTo>
                <a:lnTo>
                  <a:pt x="1486" y="582"/>
                </a:lnTo>
                <a:lnTo>
                  <a:pt x="1313" y="635"/>
                </a:lnTo>
                <a:lnTo>
                  <a:pt x="1136" y="694"/>
                </a:lnTo>
                <a:lnTo>
                  <a:pt x="955" y="755"/>
                </a:lnTo>
                <a:lnTo>
                  <a:pt x="772" y="818"/>
                </a:lnTo>
                <a:lnTo>
                  <a:pt x="585" y="886"/>
                </a:lnTo>
                <a:lnTo>
                  <a:pt x="395" y="957"/>
                </a:lnTo>
                <a:lnTo>
                  <a:pt x="200" y="1032"/>
                </a:lnTo>
                <a:lnTo>
                  <a:pt x="0" y="1113"/>
                </a:lnTo>
                <a:lnTo>
                  <a:pt x="0" y="893"/>
                </a:lnTo>
                <a:close/>
              </a:path>
            </a:pathLst>
          </a:custGeom>
          <a:gradFill flip="none" rotWithShape="1">
            <a:gsLst>
              <a:gs pos="0">
                <a:schemeClr val="bg2">
                  <a:lumMod val="90000"/>
                </a:schemeClr>
              </a:gs>
              <a:gs pos="50000">
                <a:schemeClr val="bg1">
                  <a:lumMod val="85000"/>
                </a:schemeClr>
              </a:gs>
              <a:gs pos="100000">
                <a:schemeClr val="bg1">
                  <a:lumMod val="85000"/>
                </a:schemeClr>
              </a:gs>
            </a:gsLst>
            <a:path path="circle">
              <a:fillToRect l="100000" b="100000"/>
            </a:path>
            <a:tileRect t="-100000" r="-100000"/>
          </a:gradFill>
          <a:ln>
            <a:noFill/>
          </a:ln>
          <a:effectLst>
            <a:outerShdw blurRad="762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 name="Freeform 24">
            <a:extLst>
              <a:ext uri="{FF2B5EF4-FFF2-40B4-BE49-F238E27FC236}">
                <a16:creationId xmlns:a16="http://schemas.microsoft.com/office/drawing/2014/main" id="{2DD9D114-A446-4CA8-A706-93FD3727F1AE}"/>
              </a:ext>
            </a:extLst>
          </p:cNvPr>
          <p:cNvSpPr>
            <a:spLocks/>
          </p:cNvSpPr>
          <p:nvPr/>
        </p:nvSpPr>
        <p:spPr bwMode="auto">
          <a:xfrm rot="21480000" flipH="1">
            <a:off x="-29461" y="3712560"/>
            <a:ext cx="12209939" cy="898298"/>
          </a:xfrm>
          <a:custGeom>
            <a:avLst/>
            <a:gdLst>
              <a:gd name="T0" fmla="*/ 0 w 7730"/>
              <a:gd name="T1" fmla="*/ 1069 h 1069"/>
              <a:gd name="T2" fmla="*/ 307 w 7730"/>
              <a:gd name="T3" fmla="*/ 940 h 1069"/>
              <a:gd name="T4" fmla="*/ 604 w 7730"/>
              <a:gd name="T5" fmla="*/ 821 h 1069"/>
              <a:gd name="T6" fmla="*/ 899 w 7730"/>
              <a:gd name="T7" fmla="*/ 711 h 1069"/>
              <a:gd name="T8" fmla="*/ 1184 w 7730"/>
              <a:gd name="T9" fmla="*/ 611 h 1069"/>
              <a:gd name="T10" fmla="*/ 1465 w 7730"/>
              <a:gd name="T11" fmla="*/ 521 h 1069"/>
              <a:gd name="T12" fmla="*/ 1740 w 7730"/>
              <a:gd name="T13" fmla="*/ 439 h 1069"/>
              <a:gd name="T14" fmla="*/ 2008 w 7730"/>
              <a:gd name="T15" fmla="*/ 368 h 1069"/>
              <a:gd name="T16" fmla="*/ 2271 w 7730"/>
              <a:gd name="T17" fmla="*/ 302 h 1069"/>
              <a:gd name="T18" fmla="*/ 2529 w 7730"/>
              <a:gd name="T19" fmla="*/ 249 h 1069"/>
              <a:gd name="T20" fmla="*/ 2783 w 7730"/>
              <a:gd name="T21" fmla="*/ 202 h 1069"/>
              <a:gd name="T22" fmla="*/ 3031 w 7730"/>
              <a:gd name="T23" fmla="*/ 163 h 1069"/>
              <a:gd name="T24" fmla="*/ 3277 w 7730"/>
              <a:gd name="T25" fmla="*/ 134 h 1069"/>
              <a:gd name="T26" fmla="*/ 3519 w 7730"/>
              <a:gd name="T27" fmla="*/ 112 h 1069"/>
              <a:gd name="T28" fmla="*/ 3758 w 7730"/>
              <a:gd name="T29" fmla="*/ 100 h 1069"/>
              <a:gd name="T30" fmla="*/ 3991 w 7730"/>
              <a:gd name="T31" fmla="*/ 93 h 1069"/>
              <a:gd name="T32" fmla="*/ 4223 w 7730"/>
              <a:gd name="T33" fmla="*/ 95 h 1069"/>
              <a:gd name="T34" fmla="*/ 4450 w 7730"/>
              <a:gd name="T35" fmla="*/ 103 h 1069"/>
              <a:gd name="T36" fmla="*/ 4676 w 7730"/>
              <a:gd name="T37" fmla="*/ 120 h 1069"/>
              <a:gd name="T38" fmla="*/ 4900 w 7730"/>
              <a:gd name="T39" fmla="*/ 142 h 1069"/>
              <a:gd name="T40" fmla="*/ 5122 w 7730"/>
              <a:gd name="T41" fmla="*/ 171 h 1069"/>
              <a:gd name="T42" fmla="*/ 5341 w 7730"/>
              <a:gd name="T43" fmla="*/ 207 h 1069"/>
              <a:gd name="T44" fmla="*/ 5561 w 7730"/>
              <a:gd name="T45" fmla="*/ 249 h 1069"/>
              <a:gd name="T46" fmla="*/ 5778 w 7730"/>
              <a:gd name="T47" fmla="*/ 297 h 1069"/>
              <a:gd name="T48" fmla="*/ 5995 w 7730"/>
              <a:gd name="T49" fmla="*/ 353 h 1069"/>
              <a:gd name="T50" fmla="*/ 6426 w 7730"/>
              <a:gd name="T51" fmla="*/ 480 h 1069"/>
              <a:gd name="T52" fmla="*/ 6857 w 7730"/>
              <a:gd name="T53" fmla="*/ 631 h 1069"/>
              <a:gd name="T54" fmla="*/ 7291 w 7730"/>
              <a:gd name="T55" fmla="*/ 801 h 1069"/>
              <a:gd name="T56" fmla="*/ 7730 w 7730"/>
              <a:gd name="T57" fmla="*/ 991 h 1069"/>
              <a:gd name="T58" fmla="*/ 7730 w 7730"/>
              <a:gd name="T59" fmla="*/ 794 h 1069"/>
              <a:gd name="T60" fmla="*/ 7330 w 7730"/>
              <a:gd name="T61" fmla="*/ 626 h 1069"/>
              <a:gd name="T62" fmla="*/ 6921 w 7730"/>
              <a:gd name="T63" fmla="*/ 473 h 1069"/>
              <a:gd name="T64" fmla="*/ 6506 w 7730"/>
              <a:gd name="T65" fmla="*/ 341 h 1069"/>
              <a:gd name="T66" fmla="*/ 6080 w 7730"/>
              <a:gd name="T67" fmla="*/ 227 h 1069"/>
              <a:gd name="T68" fmla="*/ 5865 w 7730"/>
              <a:gd name="T69" fmla="*/ 178 h 1069"/>
              <a:gd name="T70" fmla="*/ 5646 w 7730"/>
              <a:gd name="T71" fmla="*/ 134 h 1069"/>
              <a:gd name="T72" fmla="*/ 5424 w 7730"/>
              <a:gd name="T73" fmla="*/ 98 h 1069"/>
              <a:gd name="T74" fmla="*/ 5200 w 7730"/>
              <a:gd name="T75" fmla="*/ 64 h 1069"/>
              <a:gd name="T76" fmla="*/ 4974 w 7730"/>
              <a:gd name="T77" fmla="*/ 39 h 1069"/>
              <a:gd name="T78" fmla="*/ 4742 w 7730"/>
              <a:gd name="T79" fmla="*/ 20 h 1069"/>
              <a:gd name="T80" fmla="*/ 4511 w 7730"/>
              <a:gd name="T81" fmla="*/ 8 h 1069"/>
              <a:gd name="T82" fmla="*/ 4274 w 7730"/>
              <a:gd name="T83" fmla="*/ 0 h 1069"/>
              <a:gd name="T84" fmla="*/ 4035 w 7730"/>
              <a:gd name="T85" fmla="*/ 0 h 1069"/>
              <a:gd name="T86" fmla="*/ 3792 w 7730"/>
              <a:gd name="T87" fmla="*/ 8 h 1069"/>
              <a:gd name="T88" fmla="*/ 3546 w 7730"/>
              <a:gd name="T89" fmla="*/ 25 h 1069"/>
              <a:gd name="T90" fmla="*/ 3297 w 7730"/>
              <a:gd name="T91" fmla="*/ 47 h 1069"/>
              <a:gd name="T92" fmla="*/ 3044 w 7730"/>
              <a:gd name="T93" fmla="*/ 76 h 1069"/>
              <a:gd name="T94" fmla="*/ 2788 w 7730"/>
              <a:gd name="T95" fmla="*/ 112 h 1069"/>
              <a:gd name="T96" fmla="*/ 2527 w 7730"/>
              <a:gd name="T97" fmla="*/ 159 h 1069"/>
              <a:gd name="T98" fmla="*/ 2264 w 7730"/>
              <a:gd name="T99" fmla="*/ 212 h 1069"/>
              <a:gd name="T100" fmla="*/ 1996 w 7730"/>
              <a:gd name="T101" fmla="*/ 273 h 1069"/>
              <a:gd name="T102" fmla="*/ 1723 w 7730"/>
              <a:gd name="T103" fmla="*/ 344 h 1069"/>
              <a:gd name="T104" fmla="*/ 1447 w 7730"/>
              <a:gd name="T105" fmla="*/ 422 h 1069"/>
              <a:gd name="T106" fmla="*/ 1167 w 7730"/>
              <a:gd name="T107" fmla="*/ 509 h 1069"/>
              <a:gd name="T108" fmla="*/ 882 w 7730"/>
              <a:gd name="T109" fmla="*/ 607 h 1069"/>
              <a:gd name="T110" fmla="*/ 592 w 7730"/>
              <a:gd name="T111" fmla="*/ 711 h 1069"/>
              <a:gd name="T112" fmla="*/ 297 w 7730"/>
              <a:gd name="T113" fmla="*/ 828 h 1069"/>
              <a:gd name="T114" fmla="*/ 0 w 7730"/>
              <a:gd name="T115" fmla="*/ 952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0" h="1069">
                <a:moveTo>
                  <a:pt x="0" y="1069"/>
                </a:moveTo>
                <a:lnTo>
                  <a:pt x="0" y="1069"/>
                </a:lnTo>
                <a:lnTo>
                  <a:pt x="154" y="1003"/>
                </a:lnTo>
                <a:lnTo>
                  <a:pt x="307" y="940"/>
                </a:lnTo>
                <a:lnTo>
                  <a:pt x="456" y="879"/>
                </a:lnTo>
                <a:lnTo>
                  <a:pt x="604" y="821"/>
                </a:lnTo>
                <a:lnTo>
                  <a:pt x="753" y="765"/>
                </a:lnTo>
                <a:lnTo>
                  <a:pt x="899" y="711"/>
                </a:lnTo>
                <a:lnTo>
                  <a:pt x="1043" y="660"/>
                </a:lnTo>
                <a:lnTo>
                  <a:pt x="1184" y="611"/>
                </a:lnTo>
                <a:lnTo>
                  <a:pt x="1326" y="565"/>
                </a:lnTo>
                <a:lnTo>
                  <a:pt x="1465" y="521"/>
                </a:lnTo>
                <a:lnTo>
                  <a:pt x="1603" y="478"/>
                </a:lnTo>
                <a:lnTo>
                  <a:pt x="1740" y="439"/>
                </a:lnTo>
                <a:lnTo>
                  <a:pt x="1874" y="402"/>
                </a:lnTo>
                <a:lnTo>
                  <a:pt x="2008" y="368"/>
                </a:lnTo>
                <a:lnTo>
                  <a:pt x="2140" y="334"/>
                </a:lnTo>
                <a:lnTo>
                  <a:pt x="2271" y="302"/>
                </a:lnTo>
                <a:lnTo>
                  <a:pt x="2400" y="275"/>
                </a:lnTo>
                <a:lnTo>
                  <a:pt x="2529" y="249"/>
                </a:lnTo>
                <a:lnTo>
                  <a:pt x="2656" y="224"/>
                </a:lnTo>
                <a:lnTo>
                  <a:pt x="2783" y="202"/>
                </a:lnTo>
                <a:lnTo>
                  <a:pt x="2910" y="183"/>
                </a:lnTo>
                <a:lnTo>
                  <a:pt x="3031" y="163"/>
                </a:lnTo>
                <a:lnTo>
                  <a:pt x="3156" y="149"/>
                </a:lnTo>
                <a:lnTo>
                  <a:pt x="3277" y="134"/>
                </a:lnTo>
                <a:lnTo>
                  <a:pt x="3399" y="122"/>
                </a:lnTo>
                <a:lnTo>
                  <a:pt x="3519" y="112"/>
                </a:lnTo>
                <a:lnTo>
                  <a:pt x="3638" y="105"/>
                </a:lnTo>
                <a:lnTo>
                  <a:pt x="3758" y="100"/>
                </a:lnTo>
                <a:lnTo>
                  <a:pt x="3875" y="95"/>
                </a:lnTo>
                <a:lnTo>
                  <a:pt x="3991" y="93"/>
                </a:lnTo>
                <a:lnTo>
                  <a:pt x="4106" y="93"/>
                </a:lnTo>
                <a:lnTo>
                  <a:pt x="4223" y="95"/>
                </a:lnTo>
                <a:lnTo>
                  <a:pt x="4337" y="98"/>
                </a:lnTo>
                <a:lnTo>
                  <a:pt x="4450" y="103"/>
                </a:lnTo>
                <a:lnTo>
                  <a:pt x="4564" y="110"/>
                </a:lnTo>
                <a:lnTo>
                  <a:pt x="4676" y="120"/>
                </a:lnTo>
                <a:lnTo>
                  <a:pt x="4788" y="129"/>
                </a:lnTo>
                <a:lnTo>
                  <a:pt x="4900" y="142"/>
                </a:lnTo>
                <a:lnTo>
                  <a:pt x="5010" y="156"/>
                </a:lnTo>
                <a:lnTo>
                  <a:pt x="5122" y="171"/>
                </a:lnTo>
                <a:lnTo>
                  <a:pt x="5232" y="188"/>
                </a:lnTo>
                <a:lnTo>
                  <a:pt x="5341" y="207"/>
                </a:lnTo>
                <a:lnTo>
                  <a:pt x="5451" y="227"/>
                </a:lnTo>
                <a:lnTo>
                  <a:pt x="5561" y="249"/>
                </a:lnTo>
                <a:lnTo>
                  <a:pt x="5668" y="273"/>
                </a:lnTo>
                <a:lnTo>
                  <a:pt x="5778" y="297"/>
                </a:lnTo>
                <a:lnTo>
                  <a:pt x="5885" y="324"/>
                </a:lnTo>
                <a:lnTo>
                  <a:pt x="5995" y="353"/>
                </a:lnTo>
                <a:lnTo>
                  <a:pt x="6209" y="414"/>
                </a:lnTo>
                <a:lnTo>
                  <a:pt x="6426" y="480"/>
                </a:lnTo>
                <a:lnTo>
                  <a:pt x="6643" y="553"/>
                </a:lnTo>
                <a:lnTo>
                  <a:pt x="6857" y="631"/>
                </a:lnTo>
                <a:lnTo>
                  <a:pt x="7074" y="714"/>
                </a:lnTo>
                <a:lnTo>
                  <a:pt x="7291" y="801"/>
                </a:lnTo>
                <a:lnTo>
                  <a:pt x="7510" y="894"/>
                </a:lnTo>
                <a:lnTo>
                  <a:pt x="7730" y="991"/>
                </a:lnTo>
                <a:lnTo>
                  <a:pt x="7730" y="794"/>
                </a:lnTo>
                <a:lnTo>
                  <a:pt x="7730" y="794"/>
                </a:lnTo>
                <a:lnTo>
                  <a:pt x="7530" y="709"/>
                </a:lnTo>
                <a:lnTo>
                  <a:pt x="7330" y="626"/>
                </a:lnTo>
                <a:lnTo>
                  <a:pt x="7128" y="548"/>
                </a:lnTo>
                <a:lnTo>
                  <a:pt x="6921" y="473"/>
                </a:lnTo>
                <a:lnTo>
                  <a:pt x="6716" y="405"/>
                </a:lnTo>
                <a:lnTo>
                  <a:pt x="6506" y="341"/>
                </a:lnTo>
                <a:lnTo>
                  <a:pt x="6294" y="280"/>
                </a:lnTo>
                <a:lnTo>
                  <a:pt x="6080" y="227"/>
                </a:lnTo>
                <a:lnTo>
                  <a:pt x="5973" y="202"/>
                </a:lnTo>
                <a:lnTo>
                  <a:pt x="5865" y="178"/>
                </a:lnTo>
                <a:lnTo>
                  <a:pt x="5756" y="156"/>
                </a:lnTo>
                <a:lnTo>
                  <a:pt x="5646" y="134"/>
                </a:lnTo>
                <a:lnTo>
                  <a:pt x="5534" y="115"/>
                </a:lnTo>
                <a:lnTo>
                  <a:pt x="5424" y="98"/>
                </a:lnTo>
                <a:lnTo>
                  <a:pt x="5312" y="81"/>
                </a:lnTo>
                <a:lnTo>
                  <a:pt x="5200" y="64"/>
                </a:lnTo>
                <a:lnTo>
                  <a:pt x="5086" y="52"/>
                </a:lnTo>
                <a:lnTo>
                  <a:pt x="4974" y="39"/>
                </a:lnTo>
                <a:lnTo>
                  <a:pt x="4859" y="30"/>
                </a:lnTo>
                <a:lnTo>
                  <a:pt x="4742" y="20"/>
                </a:lnTo>
                <a:lnTo>
                  <a:pt x="4627" y="13"/>
                </a:lnTo>
                <a:lnTo>
                  <a:pt x="4511" y="8"/>
                </a:lnTo>
                <a:lnTo>
                  <a:pt x="4394" y="3"/>
                </a:lnTo>
                <a:lnTo>
                  <a:pt x="4274" y="0"/>
                </a:lnTo>
                <a:lnTo>
                  <a:pt x="4155" y="0"/>
                </a:lnTo>
                <a:lnTo>
                  <a:pt x="4035" y="0"/>
                </a:lnTo>
                <a:lnTo>
                  <a:pt x="3913" y="5"/>
                </a:lnTo>
                <a:lnTo>
                  <a:pt x="3792" y="8"/>
                </a:lnTo>
                <a:lnTo>
                  <a:pt x="3670" y="15"/>
                </a:lnTo>
                <a:lnTo>
                  <a:pt x="3546" y="25"/>
                </a:lnTo>
                <a:lnTo>
                  <a:pt x="3421" y="34"/>
                </a:lnTo>
                <a:lnTo>
                  <a:pt x="3297" y="47"/>
                </a:lnTo>
                <a:lnTo>
                  <a:pt x="3170" y="59"/>
                </a:lnTo>
                <a:lnTo>
                  <a:pt x="3044" y="76"/>
                </a:lnTo>
                <a:lnTo>
                  <a:pt x="2917" y="93"/>
                </a:lnTo>
                <a:lnTo>
                  <a:pt x="2788" y="112"/>
                </a:lnTo>
                <a:lnTo>
                  <a:pt x="2659" y="134"/>
                </a:lnTo>
                <a:lnTo>
                  <a:pt x="2527" y="159"/>
                </a:lnTo>
                <a:lnTo>
                  <a:pt x="2395" y="183"/>
                </a:lnTo>
                <a:lnTo>
                  <a:pt x="2264" y="212"/>
                </a:lnTo>
                <a:lnTo>
                  <a:pt x="2130" y="241"/>
                </a:lnTo>
                <a:lnTo>
                  <a:pt x="1996" y="273"/>
                </a:lnTo>
                <a:lnTo>
                  <a:pt x="1859" y="307"/>
                </a:lnTo>
                <a:lnTo>
                  <a:pt x="1723" y="344"/>
                </a:lnTo>
                <a:lnTo>
                  <a:pt x="1586" y="383"/>
                </a:lnTo>
                <a:lnTo>
                  <a:pt x="1447" y="422"/>
                </a:lnTo>
                <a:lnTo>
                  <a:pt x="1306" y="465"/>
                </a:lnTo>
                <a:lnTo>
                  <a:pt x="1167" y="509"/>
                </a:lnTo>
                <a:lnTo>
                  <a:pt x="1023" y="558"/>
                </a:lnTo>
                <a:lnTo>
                  <a:pt x="882" y="607"/>
                </a:lnTo>
                <a:lnTo>
                  <a:pt x="738" y="658"/>
                </a:lnTo>
                <a:lnTo>
                  <a:pt x="592" y="711"/>
                </a:lnTo>
                <a:lnTo>
                  <a:pt x="446" y="770"/>
                </a:lnTo>
                <a:lnTo>
                  <a:pt x="297" y="828"/>
                </a:lnTo>
                <a:lnTo>
                  <a:pt x="149" y="889"/>
                </a:lnTo>
                <a:lnTo>
                  <a:pt x="0" y="952"/>
                </a:lnTo>
                <a:lnTo>
                  <a:pt x="0" y="1069"/>
                </a:lnTo>
                <a:close/>
              </a:path>
            </a:pathLst>
          </a:custGeom>
          <a:gradFill flip="none" rotWithShape="1">
            <a:gsLst>
              <a:gs pos="0">
                <a:srgbClr val="851311">
                  <a:lumMod val="89000"/>
                  <a:lumOff val="11000"/>
                </a:srgbClr>
              </a:gs>
              <a:gs pos="51000">
                <a:srgbClr val="A72624">
                  <a:shade val="67500"/>
                  <a:satMod val="115000"/>
                </a:srgbClr>
              </a:gs>
              <a:gs pos="96000">
                <a:srgbClr val="C00000">
                  <a:alpha val="66000"/>
                </a:srgbClr>
              </a:gs>
            </a:gsLst>
            <a:path path="circle">
              <a:fillToRect l="100000" t="100000"/>
            </a:path>
            <a:tileRect r="-100000" b="-100000"/>
          </a:gradFill>
          <a:ln>
            <a:noFill/>
          </a:ln>
          <a:effectLst>
            <a:outerShdw blurRad="635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4</a:t>
            </a:fld>
            <a:endParaRPr lang="en-US" altLang="zh-CN" dirty="0">
              <a:latin typeface="微软雅黑" panose="020B0503020204020204" pitchFamily="34" charset="-122"/>
            </a:endParaRPr>
          </a:p>
        </p:txBody>
      </p:sp>
      <p:grpSp>
        <p:nvGrpSpPr>
          <p:cNvPr id="37" name="组合 36">
            <a:extLst>
              <a:ext uri="{FF2B5EF4-FFF2-40B4-BE49-F238E27FC236}">
                <a16:creationId xmlns:a16="http://schemas.microsoft.com/office/drawing/2014/main" id="{D40B9C88-8DD7-4F22-A081-CCBD3E509E6F}"/>
              </a:ext>
            </a:extLst>
          </p:cNvPr>
          <p:cNvGrpSpPr/>
          <p:nvPr/>
        </p:nvGrpSpPr>
        <p:grpSpPr>
          <a:xfrm>
            <a:off x="973310" y="4029576"/>
            <a:ext cx="509050" cy="493162"/>
            <a:chOff x="654176" y="4479740"/>
            <a:chExt cx="509050" cy="493162"/>
          </a:xfrm>
        </p:grpSpPr>
        <p:sp>
          <p:nvSpPr>
            <p:cNvPr id="41" name="Freeform 5">
              <a:extLst>
                <a:ext uri="{FF2B5EF4-FFF2-40B4-BE49-F238E27FC236}">
                  <a16:creationId xmlns:a16="http://schemas.microsoft.com/office/drawing/2014/main" id="{E27EDFB2-EA4B-4CAF-AE8E-2B8FF913D779}"/>
                </a:ext>
              </a:extLst>
            </p:cNvPr>
            <p:cNvSpPr>
              <a:spLocks/>
            </p:cNvSpPr>
            <p:nvPr/>
          </p:nvSpPr>
          <p:spPr bwMode="auto">
            <a:xfrm>
              <a:off x="654176" y="4479740"/>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sp>
          <p:nvSpPr>
            <p:cNvPr id="39" name="文本框 38">
              <a:extLst>
                <a:ext uri="{FF2B5EF4-FFF2-40B4-BE49-F238E27FC236}">
                  <a16:creationId xmlns:a16="http://schemas.microsoft.com/office/drawing/2014/main" id="{B3F487D2-0C61-4383-B55E-BDD039919EC1}"/>
                </a:ext>
              </a:extLst>
            </p:cNvPr>
            <p:cNvSpPr txBox="1"/>
            <p:nvPr/>
          </p:nvSpPr>
          <p:spPr>
            <a:xfrm>
              <a:off x="666642" y="4599564"/>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01</a:t>
              </a:r>
              <a:endParaRPr lang="zh-CN" altLang="en-US" sz="1200" b="1">
                <a:solidFill>
                  <a:schemeClr val="bg1">
                    <a:lumMod val="95000"/>
                  </a:schemeClr>
                </a:solidFill>
                <a:cs typeface="+mn-ea"/>
                <a:sym typeface="+mn-lt"/>
              </a:endParaRPr>
            </a:p>
          </p:txBody>
        </p:sp>
      </p:grpSp>
      <p:grpSp>
        <p:nvGrpSpPr>
          <p:cNvPr id="44" name="组合 43">
            <a:extLst>
              <a:ext uri="{FF2B5EF4-FFF2-40B4-BE49-F238E27FC236}">
                <a16:creationId xmlns:a16="http://schemas.microsoft.com/office/drawing/2014/main" id="{E1077F2C-91CC-43F3-9137-A5FAB4EA0E9C}"/>
              </a:ext>
            </a:extLst>
          </p:cNvPr>
          <p:cNvGrpSpPr/>
          <p:nvPr/>
        </p:nvGrpSpPr>
        <p:grpSpPr>
          <a:xfrm>
            <a:off x="4096106" y="3744203"/>
            <a:ext cx="541720" cy="509050"/>
            <a:chOff x="3034420" y="3716728"/>
            <a:chExt cx="541720" cy="509050"/>
          </a:xfrm>
        </p:grpSpPr>
        <p:sp>
          <p:nvSpPr>
            <p:cNvPr id="48" name="Freeform 5">
              <a:extLst>
                <a:ext uri="{FF2B5EF4-FFF2-40B4-BE49-F238E27FC236}">
                  <a16:creationId xmlns:a16="http://schemas.microsoft.com/office/drawing/2014/main" id="{17302D4C-AFDC-4168-9E66-428F55A9DF31}"/>
                </a:ext>
              </a:extLst>
            </p:cNvPr>
            <p:cNvSpPr>
              <a:spLocks/>
            </p:cNvSpPr>
            <p:nvPr/>
          </p:nvSpPr>
          <p:spPr bwMode="auto">
            <a:xfrm rot="4320000">
              <a:off x="3026476" y="3724672"/>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sp>
          <p:nvSpPr>
            <p:cNvPr id="46" name="文本框 45">
              <a:extLst>
                <a:ext uri="{FF2B5EF4-FFF2-40B4-BE49-F238E27FC236}">
                  <a16:creationId xmlns:a16="http://schemas.microsoft.com/office/drawing/2014/main" id="{5D99A195-9489-49C4-BE6E-C9A71FC109A0}"/>
                </a:ext>
              </a:extLst>
            </p:cNvPr>
            <p:cNvSpPr txBox="1"/>
            <p:nvPr/>
          </p:nvSpPr>
          <p:spPr>
            <a:xfrm>
              <a:off x="3079556" y="3804485"/>
              <a:ext cx="496584" cy="276999"/>
            </a:xfrm>
            <a:prstGeom prst="rect">
              <a:avLst/>
            </a:prstGeom>
            <a:noFill/>
          </p:spPr>
          <p:txBody>
            <a:bodyPr wrap="square" rtlCol="0">
              <a:spAutoFit/>
            </a:bodyPr>
            <a:lstStyle/>
            <a:p>
              <a:r>
                <a:rPr lang="en-US" altLang="zh-CN" sz="1200" b="1" dirty="0">
                  <a:solidFill>
                    <a:schemeClr val="bg1">
                      <a:lumMod val="95000"/>
                    </a:schemeClr>
                  </a:solidFill>
                  <a:cs typeface="+mn-ea"/>
                  <a:sym typeface="+mn-lt"/>
                </a:rPr>
                <a:t>02</a:t>
              </a:r>
              <a:endParaRPr lang="zh-CN" altLang="en-US" sz="1200" b="1" dirty="0">
                <a:solidFill>
                  <a:schemeClr val="bg1">
                    <a:lumMod val="95000"/>
                  </a:schemeClr>
                </a:solidFill>
                <a:cs typeface="+mn-ea"/>
                <a:sym typeface="+mn-lt"/>
              </a:endParaRPr>
            </a:p>
          </p:txBody>
        </p:sp>
      </p:grpSp>
      <p:grpSp>
        <p:nvGrpSpPr>
          <p:cNvPr id="51" name="组合 50">
            <a:extLst>
              <a:ext uri="{FF2B5EF4-FFF2-40B4-BE49-F238E27FC236}">
                <a16:creationId xmlns:a16="http://schemas.microsoft.com/office/drawing/2014/main" id="{9D324D52-4F14-44F3-823E-68F3DEF19307}"/>
              </a:ext>
            </a:extLst>
          </p:cNvPr>
          <p:cNvGrpSpPr/>
          <p:nvPr/>
        </p:nvGrpSpPr>
        <p:grpSpPr>
          <a:xfrm>
            <a:off x="7509533" y="3381755"/>
            <a:ext cx="602701" cy="493162"/>
            <a:chOff x="5492635" y="3347309"/>
            <a:chExt cx="602701" cy="493162"/>
          </a:xfrm>
        </p:grpSpPr>
        <p:sp>
          <p:nvSpPr>
            <p:cNvPr id="55" name="Freeform 5">
              <a:extLst>
                <a:ext uri="{FF2B5EF4-FFF2-40B4-BE49-F238E27FC236}">
                  <a16:creationId xmlns:a16="http://schemas.microsoft.com/office/drawing/2014/main" id="{A637BDC8-578E-43A6-82AF-061C6568A10D}"/>
                </a:ext>
              </a:extLst>
            </p:cNvPr>
            <p:cNvSpPr>
              <a:spLocks/>
            </p:cNvSpPr>
            <p:nvPr/>
          </p:nvSpPr>
          <p:spPr bwMode="auto">
            <a:xfrm rot="8640000">
              <a:off x="5492635" y="3347309"/>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sp>
          <p:nvSpPr>
            <p:cNvPr id="53" name="文本框 52">
              <a:extLst>
                <a:ext uri="{FF2B5EF4-FFF2-40B4-BE49-F238E27FC236}">
                  <a16:creationId xmlns:a16="http://schemas.microsoft.com/office/drawing/2014/main" id="{7310FF92-133A-44AB-9DFF-C4E4CBC098E2}"/>
                </a:ext>
              </a:extLst>
            </p:cNvPr>
            <p:cNvSpPr txBox="1"/>
            <p:nvPr/>
          </p:nvSpPr>
          <p:spPr>
            <a:xfrm>
              <a:off x="5598752" y="3448625"/>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03</a:t>
              </a:r>
              <a:endParaRPr lang="zh-CN" altLang="en-US" sz="1200" b="1">
                <a:solidFill>
                  <a:schemeClr val="bg1">
                    <a:lumMod val="95000"/>
                  </a:schemeClr>
                </a:solidFill>
                <a:cs typeface="+mn-ea"/>
                <a:sym typeface="+mn-lt"/>
              </a:endParaRPr>
            </a:p>
          </p:txBody>
        </p:sp>
      </p:grpSp>
      <p:grpSp>
        <p:nvGrpSpPr>
          <p:cNvPr id="58" name="组合 57">
            <a:extLst>
              <a:ext uri="{FF2B5EF4-FFF2-40B4-BE49-F238E27FC236}">
                <a16:creationId xmlns:a16="http://schemas.microsoft.com/office/drawing/2014/main" id="{C465A624-FF19-47DF-89E3-AD01E0C92E8E}"/>
              </a:ext>
            </a:extLst>
          </p:cNvPr>
          <p:cNvGrpSpPr/>
          <p:nvPr/>
        </p:nvGrpSpPr>
        <p:grpSpPr>
          <a:xfrm>
            <a:off x="10313413" y="3895356"/>
            <a:ext cx="605377" cy="493162"/>
            <a:chOff x="8511091" y="3585583"/>
            <a:chExt cx="605377" cy="493162"/>
          </a:xfrm>
        </p:grpSpPr>
        <p:sp>
          <p:nvSpPr>
            <p:cNvPr id="62" name="Freeform 5">
              <a:extLst>
                <a:ext uri="{FF2B5EF4-FFF2-40B4-BE49-F238E27FC236}">
                  <a16:creationId xmlns:a16="http://schemas.microsoft.com/office/drawing/2014/main" id="{0364B907-96A9-4502-B850-AA40AEE86E34}"/>
                </a:ext>
              </a:extLst>
            </p:cNvPr>
            <p:cNvSpPr>
              <a:spLocks/>
            </p:cNvSpPr>
            <p:nvPr/>
          </p:nvSpPr>
          <p:spPr bwMode="auto">
            <a:xfrm rot="12960000">
              <a:off x="8511091" y="3585583"/>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sp>
          <p:nvSpPr>
            <p:cNvPr id="60" name="文本框 59">
              <a:extLst>
                <a:ext uri="{FF2B5EF4-FFF2-40B4-BE49-F238E27FC236}">
                  <a16:creationId xmlns:a16="http://schemas.microsoft.com/office/drawing/2014/main" id="{92C1878D-9672-4400-A99D-36E0276A1011}"/>
                </a:ext>
              </a:extLst>
            </p:cNvPr>
            <p:cNvSpPr txBox="1"/>
            <p:nvPr/>
          </p:nvSpPr>
          <p:spPr>
            <a:xfrm>
              <a:off x="8619884" y="3725624"/>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04</a:t>
              </a:r>
              <a:endParaRPr lang="zh-CN" altLang="en-US" sz="1200" b="1">
                <a:solidFill>
                  <a:schemeClr val="bg1">
                    <a:lumMod val="95000"/>
                  </a:schemeClr>
                </a:solidFill>
                <a:cs typeface="+mn-ea"/>
                <a:sym typeface="+mn-lt"/>
              </a:endParaRPr>
            </a:p>
          </p:txBody>
        </p:sp>
      </p:grpSp>
    </p:spTree>
    <p:extLst>
      <p:ext uri="{BB962C8B-B14F-4D97-AF65-F5344CB8AC3E}">
        <p14:creationId xmlns:p14="http://schemas.microsoft.com/office/powerpoint/2010/main" val="249922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anim calcmode="lin" valueType="num">
                                      <p:cBhvr>
                                        <p:cTn id="20" dur="500" fill="hold"/>
                                        <p:tgtEl>
                                          <p:spTgt spid="44"/>
                                        </p:tgtEl>
                                        <p:attrNameLst>
                                          <p:attrName>ppt_x</p:attrName>
                                        </p:attrNameLst>
                                      </p:cBhvr>
                                      <p:tavLst>
                                        <p:tav tm="0">
                                          <p:val>
                                            <p:strVal val="#ppt_x"/>
                                          </p:val>
                                        </p:tav>
                                        <p:tav tm="100000">
                                          <p:val>
                                            <p:strVal val="#ppt_x"/>
                                          </p:val>
                                        </p:tav>
                                      </p:tavLst>
                                    </p:anim>
                                    <p:anim calcmode="lin" valueType="num">
                                      <p:cBhvr>
                                        <p:cTn id="21" dur="500" fill="hold"/>
                                        <p:tgtEl>
                                          <p:spTgt spid="4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anim calcmode="lin" valueType="num">
                                      <p:cBhvr>
                                        <p:cTn id="32" dur="500" fill="hold"/>
                                        <p:tgtEl>
                                          <p:spTgt spid="51"/>
                                        </p:tgtEl>
                                        <p:attrNameLst>
                                          <p:attrName>ppt_x</p:attrName>
                                        </p:attrNameLst>
                                      </p:cBhvr>
                                      <p:tavLst>
                                        <p:tav tm="0">
                                          <p:val>
                                            <p:strVal val="#ppt_x"/>
                                          </p:val>
                                        </p:tav>
                                        <p:tav tm="100000">
                                          <p:val>
                                            <p:strVal val="#ppt_x"/>
                                          </p:val>
                                        </p:tav>
                                      </p:tavLst>
                                    </p:anim>
                                    <p:anim calcmode="lin" valueType="num">
                                      <p:cBhvr>
                                        <p:cTn id="33" dur="500" fill="hold"/>
                                        <p:tgtEl>
                                          <p:spTgt spid="5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anim calcmode="lin" valueType="num">
                                      <p:cBhvr>
                                        <p:cTn id="44" dur="500" fill="hold"/>
                                        <p:tgtEl>
                                          <p:spTgt spid="58"/>
                                        </p:tgtEl>
                                        <p:attrNameLst>
                                          <p:attrName>ppt_x</p:attrName>
                                        </p:attrNameLst>
                                      </p:cBhvr>
                                      <p:tavLst>
                                        <p:tav tm="0">
                                          <p:val>
                                            <p:strVal val="#ppt_x"/>
                                          </p:val>
                                        </p:tav>
                                        <p:tav tm="100000">
                                          <p:val>
                                            <p:strVal val="#ppt_x"/>
                                          </p:val>
                                        </p:tav>
                                      </p:tavLst>
                                    </p:anim>
                                    <p:anim calcmode="lin" valueType="num">
                                      <p:cBhvr>
                                        <p:cTn id="45" dur="500" fill="hold"/>
                                        <p:tgtEl>
                                          <p:spTgt spid="5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5</a:t>
            </a:fld>
            <a:endParaRPr lang="en-US" altLang="zh-CN" dirty="0">
              <a:latin typeface="微软雅黑" panose="020B0503020204020204" pitchFamily="34" charset="-122"/>
            </a:endParaRPr>
          </a:p>
        </p:txBody>
      </p:sp>
      <p:grpSp>
        <p:nvGrpSpPr>
          <p:cNvPr id="9" name="组合 8">
            <a:extLst>
              <a:ext uri="{FF2B5EF4-FFF2-40B4-BE49-F238E27FC236}">
                <a16:creationId xmlns:a16="http://schemas.microsoft.com/office/drawing/2014/main" id="{636F6526-1AD1-46C4-B841-1830AC2CEF61}"/>
              </a:ext>
            </a:extLst>
          </p:cNvPr>
          <p:cNvGrpSpPr/>
          <p:nvPr/>
        </p:nvGrpSpPr>
        <p:grpSpPr>
          <a:xfrm>
            <a:off x="1412697" y="1920824"/>
            <a:ext cx="7569303" cy="2037856"/>
            <a:chOff x="672775" y="1325880"/>
            <a:chExt cx="7383240" cy="1747497"/>
          </a:xfrm>
        </p:grpSpPr>
        <p:pic>
          <p:nvPicPr>
            <p:cNvPr id="24" name="Picture 47">
              <a:extLst>
                <a:ext uri="{FF2B5EF4-FFF2-40B4-BE49-F238E27FC236}">
                  <a16:creationId xmlns:a16="http://schemas.microsoft.com/office/drawing/2014/main" id="{12E1E29B-4359-4D82-9A68-EBD17813D14A}"/>
                </a:ext>
              </a:extLst>
            </p:cNvPr>
            <p:cNvPicPr>
              <a:picLocks noChangeAspect="1"/>
            </p:cNvPicPr>
            <p:nvPr/>
          </p:nvPicPr>
          <p:blipFill>
            <a:blip r:embed="rId3"/>
            <a:stretch>
              <a:fillRect/>
            </a:stretch>
          </p:blipFill>
          <p:spPr>
            <a:xfrm>
              <a:off x="672775" y="1325880"/>
              <a:ext cx="6302494" cy="1380696"/>
            </a:xfrm>
            <a:prstGeom prst="rect">
              <a:avLst/>
            </a:prstGeom>
            <a:noFill/>
            <a:ln>
              <a:noFill/>
            </a:ln>
          </p:spPr>
        </p:pic>
        <p:grpSp>
          <p:nvGrpSpPr>
            <p:cNvPr id="4" name="组合 3">
              <a:extLst>
                <a:ext uri="{FF2B5EF4-FFF2-40B4-BE49-F238E27FC236}">
                  <a16:creationId xmlns:a16="http://schemas.microsoft.com/office/drawing/2014/main" id="{ED45E786-E117-476B-B022-634CF19BBDA4}"/>
                </a:ext>
              </a:extLst>
            </p:cNvPr>
            <p:cNvGrpSpPr/>
            <p:nvPr/>
          </p:nvGrpSpPr>
          <p:grpSpPr>
            <a:xfrm>
              <a:off x="823553" y="2664029"/>
              <a:ext cx="7232462" cy="409348"/>
              <a:chOff x="855137" y="2711708"/>
              <a:chExt cx="7200877" cy="367031"/>
            </a:xfrm>
          </p:grpSpPr>
          <p:pic>
            <p:nvPicPr>
              <p:cNvPr id="25" name="Picture 48">
                <a:extLst>
                  <a:ext uri="{FF2B5EF4-FFF2-40B4-BE49-F238E27FC236}">
                    <a16:creationId xmlns:a16="http://schemas.microsoft.com/office/drawing/2014/main" id="{74330DD2-1579-4DE9-BAB2-D92DF4F65903}"/>
                  </a:ext>
                </a:extLst>
              </p:cNvPr>
              <p:cNvPicPr>
                <a:picLocks noChangeAspect="1"/>
              </p:cNvPicPr>
              <p:nvPr/>
            </p:nvPicPr>
            <p:blipFill>
              <a:blip r:embed="rId4"/>
              <a:stretch>
                <a:fillRect/>
              </a:stretch>
            </p:blipFill>
            <p:spPr>
              <a:xfrm>
                <a:off x="855137" y="2719329"/>
                <a:ext cx="6120130" cy="359410"/>
              </a:xfrm>
              <a:prstGeom prst="rect">
                <a:avLst/>
              </a:prstGeom>
              <a:noFill/>
              <a:ln>
                <a:noFill/>
              </a:ln>
            </p:spPr>
          </p:pic>
          <p:pic>
            <p:nvPicPr>
              <p:cNvPr id="26" name="Picture 49">
                <a:extLst>
                  <a:ext uri="{FF2B5EF4-FFF2-40B4-BE49-F238E27FC236}">
                    <a16:creationId xmlns:a16="http://schemas.microsoft.com/office/drawing/2014/main" id="{E0BC43A1-695E-4C14-AD3B-64A78A5A6EF7}"/>
                  </a:ext>
                </a:extLst>
              </p:cNvPr>
              <p:cNvPicPr>
                <a:picLocks noChangeAspect="1"/>
              </p:cNvPicPr>
              <p:nvPr/>
            </p:nvPicPr>
            <p:blipFill rotWithShape="1">
              <a:blip r:embed="rId5"/>
              <a:srcRect b="10428"/>
              <a:stretch/>
            </p:blipFill>
            <p:spPr>
              <a:xfrm>
                <a:off x="6968562" y="2711708"/>
                <a:ext cx="1087452" cy="359410"/>
              </a:xfrm>
              <a:prstGeom prst="rect">
                <a:avLst/>
              </a:prstGeom>
              <a:noFill/>
              <a:ln>
                <a:noFill/>
              </a:ln>
            </p:spPr>
          </p:pic>
        </p:grpSp>
      </p:grpSp>
      <p:grpSp>
        <p:nvGrpSpPr>
          <p:cNvPr id="2" name="组合 1">
            <a:extLst>
              <a:ext uri="{FF2B5EF4-FFF2-40B4-BE49-F238E27FC236}">
                <a16:creationId xmlns:a16="http://schemas.microsoft.com/office/drawing/2014/main" id="{B74F839A-F7A9-4A0D-957D-18D2A884B068}"/>
              </a:ext>
            </a:extLst>
          </p:cNvPr>
          <p:cNvGrpSpPr/>
          <p:nvPr/>
        </p:nvGrpSpPr>
        <p:grpSpPr>
          <a:xfrm>
            <a:off x="1567277" y="4691877"/>
            <a:ext cx="7863245" cy="955687"/>
            <a:chOff x="823555" y="4038589"/>
            <a:chExt cx="7232462" cy="732794"/>
          </a:xfrm>
        </p:grpSpPr>
        <p:pic>
          <p:nvPicPr>
            <p:cNvPr id="27" name="Picture 4">
              <a:extLst>
                <a:ext uri="{FF2B5EF4-FFF2-40B4-BE49-F238E27FC236}">
                  <a16:creationId xmlns:a16="http://schemas.microsoft.com/office/drawing/2014/main" id="{90CF6163-E13E-42E2-959D-B4C904650490}"/>
                </a:ext>
              </a:extLst>
            </p:cNvPr>
            <p:cNvPicPr>
              <a:picLocks noChangeAspect="1"/>
            </p:cNvPicPr>
            <p:nvPr/>
          </p:nvPicPr>
          <p:blipFill>
            <a:blip r:embed="rId6"/>
            <a:stretch>
              <a:fillRect/>
            </a:stretch>
          </p:blipFill>
          <p:spPr>
            <a:xfrm>
              <a:off x="823555" y="4038589"/>
              <a:ext cx="6118225" cy="429260"/>
            </a:xfrm>
            <a:prstGeom prst="rect">
              <a:avLst/>
            </a:prstGeom>
            <a:noFill/>
            <a:ln>
              <a:noFill/>
            </a:ln>
          </p:spPr>
        </p:pic>
        <p:pic>
          <p:nvPicPr>
            <p:cNvPr id="28" name="Picture 6">
              <a:extLst>
                <a:ext uri="{FF2B5EF4-FFF2-40B4-BE49-F238E27FC236}">
                  <a16:creationId xmlns:a16="http://schemas.microsoft.com/office/drawing/2014/main" id="{4E8E2D7E-8D79-4499-B960-D73C596A9CB7}"/>
                </a:ext>
              </a:extLst>
            </p:cNvPr>
            <p:cNvPicPr>
              <a:picLocks noChangeAspect="1"/>
            </p:cNvPicPr>
            <p:nvPr/>
          </p:nvPicPr>
          <p:blipFill>
            <a:blip r:embed="rId7"/>
            <a:stretch>
              <a:fillRect/>
            </a:stretch>
          </p:blipFill>
          <p:spPr>
            <a:xfrm>
              <a:off x="828000" y="4407882"/>
              <a:ext cx="6113780" cy="345440"/>
            </a:xfrm>
            <a:prstGeom prst="rect">
              <a:avLst/>
            </a:prstGeom>
            <a:noFill/>
            <a:ln>
              <a:noFill/>
            </a:ln>
          </p:spPr>
        </p:pic>
        <p:pic>
          <p:nvPicPr>
            <p:cNvPr id="29" name="Picture 7">
              <a:extLst>
                <a:ext uri="{FF2B5EF4-FFF2-40B4-BE49-F238E27FC236}">
                  <a16:creationId xmlns:a16="http://schemas.microsoft.com/office/drawing/2014/main" id="{08762D8D-67BC-4AE1-8580-00413D952AC0}"/>
                </a:ext>
              </a:extLst>
            </p:cNvPr>
            <p:cNvPicPr>
              <a:picLocks noChangeAspect="1"/>
            </p:cNvPicPr>
            <p:nvPr/>
          </p:nvPicPr>
          <p:blipFill>
            <a:blip r:embed="rId8"/>
            <a:stretch>
              <a:fillRect/>
            </a:stretch>
          </p:blipFill>
          <p:spPr>
            <a:xfrm>
              <a:off x="6941781" y="4407882"/>
              <a:ext cx="1114236" cy="363501"/>
            </a:xfrm>
            <a:prstGeom prst="rect">
              <a:avLst/>
            </a:prstGeom>
            <a:noFill/>
            <a:ln>
              <a:noFill/>
            </a:ln>
          </p:spPr>
        </p:pic>
      </p:grpSp>
      <p:sp>
        <p:nvSpPr>
          <p:cNvPr id="38" name="标题    2">
            <a:extLst>
              <a:ext uri="{FF2B5EF4-FFF2-40B4-BE49-F238E27FC236}">
                <a16:creationId xmlns:a16="http://schemas.microsoft.com/office/drawing/2014/main" id="{816106D9-1A38-466E-9873-36405B14EA82}"/>
              </a:ext>
            </a:extLst>
          </p:cNvPr>
          <p:cNvSpPr txBox="1"/>
          <p:nvPr/>
        </p:nvSpPr>
        <p:spPr>
          <a:xfrm>
            <a:off x="1567276" y="1440933"/>
            <a:ext cx="4051707" cy="400110"/>
          </a:xfrm>
          <a:prstGeom prst="rect">
            <a:avLst/>
          </a:prstGeom>
          <a:noFill/>
        </p:spPr>
        <p:txBody>
          <a:bodyPr wrap="square" rtlCol="0" anchor="t">
            <a:spAutoFit/>
          </a:bodyPr>
          <a:lstStyle/>
          <a:p>
            <a:r>
              <a:rPr lang="en-US" altLang="zh-CN" sz="2000" b="1" dirty="0">
                <a:solidFill>
                  <a:schemeClr val="tx1">
                    <a:lumMod val="85000"/>
                    <a:lumOff val="15000"/>
                  </a:schemeClr>
                </a:solidFill>
                <a:cs typeface="+mn-ea"/>
                <a:sym typeface="+mn-lt"/>
              </a:rPr>
              <a:t>HASH</a:t>
            </a:r>
            <a:endParaRPr lang="zh-CN" altLang="en-US" sz="2000" b="1" dirty="0">
              <a:solidFill>
                <a:schemeClr val="tx1">
                  <a:lumMod val="85000"/>
                  <a:lumOff val="15000"/>
                </a:schemeClr>
              </a:solidFill>
              <a:cs typeface="+mn-ea"/>
              <a:sym typeface="+mn-lt"/>
            </a:endParaRPr>
          </a:p>
        </p:txBody>
      </p:sp>
      <p:sp>
        <p:nvSpPr>
          <p:cNvPr id="40" name="标题    2">
            <a:extLst>
              <a:ext uri="{FF2B5EF4-FFF2-40B4-BE49-F238E27FC236}">
                <a16:creationId xmlns:a16="http://schemas.microsoft.com/office/drawing/2014/main" id="{642070E7-70C9-4B9D-8D10-9AF3E68EFDE1}"/>
              </a:ext>
            </a:extLst>
          </p:cNvPr>
          <p:cNvSpPr txBox="1"/>
          <p:nvPr/>
        </p:nvSpPr>
        <p:spPr>
          <a:xfrm>
            <a:off x="1567275" y="4249171"/>
            <a:ext cx="4051707" cy="400110"/>
          </a:xfrm>
          <a:prstGeom prst="rect">
            <a:avLst/>
          </a:prstGeom>
          <a:noFill/>
        </p:spPr>
        <p:txBody>
          <a:bodyPr wrap="square" rtlCol="0" anchor="t">
            <a:spAutoFit/>
          </a:bodyPr>
          <a:lstStyle/>
          <a:p>
            <a:r>
              <a:rPr lang="en-US" altLang="zh-CN" sz="2000" b="1" dirty="0">
                <a:solidFill>
                  <a:schemeClr val="tx1">
                    <a:lumMod val="85000"/>
                    <a:lumOff val="15000"/>
                  </a:schemeClr>
                </a:solidFill>
                <a:cs typeface="+mn-ea"/>
                <a:sym typeface="+mn-lt"/>
              </a:rPr>
              <a:t>RANGE</a:t>
            </a:r>
            <a:endParaRPr lang="zh-CN" altLang="en-US" sz="2000" b="1" dirty="0">
              <a:solidFill>
                <a:schemeClr val="tx1">
                  <a:lumMod val="85000"/>
                  <a:lumOff val="15000"/>
                </a:schemeClr>
              </a:solidFill>
              <a:cs typeface="+mn-ea"/>
              <a:sym typeface="+mn-lt"/>
            </a:endParaRPr>
          </a:p>
        </p:txBody>
      </p:sp>
      <p:sp>
        <p:nvSpPr>
          <p:cNvPr id="10" name="矩形 9">
            <a:extLst>
              <a:ext uri="{FF2B5EF4-FFF2-40B4-BE49-F238E27FC236}">
                <a16:creationId xmlns:a16="http://schemas.microsoft.com/office/drawing/2014/main" id="{FA8E6B5F-1753-45A0-8477-4BB65CE7E5E7}"/>
              </a:ext>
            </a:extLst>
          </p:cNvPr>
          <p:cNvSpPr/>
          <p:nvPr/>
        </p:nvSpPr>
        <p:spPr bwMode="auto">
          <a:xfrm>
            <a:off x="6010656" y="3491229"/>
            <a:ext cx="987552" cy="457540"/>
          </a:xfrm>
          <a:prstGeom prst="rect">
            <a:avLst/>
          </a:prstGeom>
          <a:noFill/>
          <a:ln w="25400">
            <a:solidFill>
              <a:srgbClr val="990000"/>
            </a:solidFill>
            <a:round/>
            <a:headEnd/>
            <a:tailEnd type="stealth" w="med" len="med"/>
          </a:ln>
          <a:effectLst/>
        </p:spPr>
        <p:txBody>
          <a:bodyPr rot="0" spcFirstLastPara="0" vertOverflow="overflow" horzOverflow="overflow" vert="horz" wrap="square" lIns="73025" tIns="36512" rIns="73025" bIns="36512" numCol="1" spcCol="0" rtlCol="0" fromWordArt="0" anchor="ctr" anchorCtr="0" forceAA="0" compatLnSpc="1">
            <a:prstTxWarp prst="textNoShape">
              <a:avLst/>
            </a:prstTxWarp>
            <a:noAutofit/>
          </a:bodyPr>
          <a:lstStyle/>
          <a:p>
            <a:pPr algn="ctr" fontAlgn="auto">
              <a:spcBef>
                <a:spcPts val="0"/>
              </a:spcBef>
              <a:spcAft>
                <a:spcPts val="0"/>
              </a:spcAft>
            </a:pPr>
            <a:endParaRPr lang="zh-CN" altLang="en-US" b="1" i="0" kern="0">
              <a:ln w="22225">
                <a:solidFill>
                  <a:srgbClr val="990000"/>
                </a:solidFill>
                <a:prstDash val="solid"/>
              </a:ln>
              <a:solidFill>
                <a:srgbClr val="990000"/>
              </a:solidFill>
              <a:ea typeface="华文细黑" panose="02010600040101010101" pitchFamily="2" charset="-122"/>
            </a:endParaRPr>
          </a:p>
        </p:txBody>
      </p:sp>
      <p:sp>
        <p:nvSpPr>
          <p:cNvPr id="42" name="矩形 41">
            <a:extLst>
              <a:ext uri="{FF2B5EF4-FFF2-40B4-BE49-F238E27FC236}">
                <a16:creationId xmlns:a16="http://schemas.microsoft.com/office/drawing/2014/main" id="{CDC6D128-19C9-434A-9402-38D211DD4C98}"/>
              </a:ext>
            </a:extLst>
          </p:cNvPr>
          <p:cNvSpPr/>
          <p:nvPr/>
        </p:nvSpPr>
        <p:spPr bwMode="auto">
          <a:xfrm>
            <a:off x="6266688" y="5167629"/>
            <a:ext cx="987552" cy="457540"/>
          </a:xfrm>
          <a:prstGeom prst="rect">
            <a:avLst/>
          </a:prstGeom>
          <a:noFill/>
          <a:ln w="25400">
            <a:solidFill>
              <a:srgbClr val="990000"/>
            </a:solidFill>
            <a:round/>
            <a:headEnd/>
            <a:tailEnd type="stealth" w="med" len="med"/>
          </a:ln>
          <a:effectLst/>
        </p:spPr>
        <p:txBody>
          <a:bodyPr rot="0" spcFirstLastPara="0" vertOverflow="overflow" horzOverflow="overflow" vert="horz" wrap="square" lIns="73025" tIns="36512" rIns="73025" bIns="36512" numCol="1" spcCol="0" rtlCol="0" fromWordArt="0" anchor="ctr" anchorCtr="0" forceAA="0" compatLnSpc="1">
            <a:prstTxWarp prst="textNoShape">
              <a:avLst/>
            </a:prstTxWarp>
            <a:noAutofit/>
          </a:bodyPr>
          <a:lstStyle/>
          <a:p>
            <a:pPr algn="ctr" fontAlgn="auto">
              <a:spcBef>
                <a:spcPts val="0"/>
              </a:spcBef>
              <a:spcAft>
                <a:spcPts val="0"/>
              </a:spcAft>
            </a:pPr>
            <a:endParaRPr lang="zh-CN" altLang="en-US" b="1" i="0" kern="0">
              <a:ln w="22225">
                <a:solidFill>
                  <a:srgbClr val="990000"/>
                </a:solidFill>
                <a:prstDash val="solid"/>
              </a:ln>
              <a:solidFill>
                <a:srgbClr val="C00000"/>
              </a:solidFill>
              <a:ea typeface="华文细黑" panose="02010600040101010101" pitchFamily="2" charset="-122"/>
            </a:endParaRPr>
          </a:p>
        </p:txBody>
      </p:sp>
    </p:spTree>
    <p:extLst>
      <p:ext uri="{BB962C8B-B14F-4D97-AF65-F5344CB8AC3E}">
        <p14:creationId xmlns:p14="http://schemas.microsoft.com/office/powerpoint/2010/main" val="55872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6</a:t>
            </a:fld>
            <a:endParaRPr lang="en-US" altLang="zh-CN" dirty="0">
              <a:latin typeface="微软雅黑" panose="020B0503020204020204" pitchFamily="34" charset="-122"/>
            </a:endParaRPr>
          </a:p>
        </p:txBody>
      </p:sp>
      <p:cxnSp>
        <p:nvCxnSpPr>
          <p:cNvPr id="43" name="直接连接符 42">
            <a:extLst>
              <a:ext uri="{FF2B5EF4-FFF2-40B4-BE49-F238E27FC236}">
                <a16:creationId xmlns:a16="http://schemas.microsoft.com/office/drawing/2014/main" id="{16CB11CD-1D40-4C14-98E5-002A07E58538}"/>
              </a:ext>
            </a:extLst>
          </p:cNvPr>
          <p:cNvCxnSpPr>
            <a:cxnSpLocks/>
          </p:cNvCxnSpPr>
          <p:nvPr/>
        </p:nvCxnSpPr>
        <p:spPr>
          <a:xfrm>
            <a:off x="0" y="3429000"/>
            <a:ext cx="12192000" cy="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5ACE7F9-0849-4B05-BE13-5C2A97B0E85B}"/>
              </a:ext>
            </a:extLst>
          </p:cNvPr>
          <p:cNvGrpSpPr/>
          <p:nvPr/>
        </p:nvGrpSpPr>
        <p:grpSpPr>
          <a:xfrm>
            <a:off x="401169" y="1258770"/>
            <a:ext cx="4051707" cy="2299158"/>
            <a:chOff x="5999839" y="-129880"/>
            <a:chExt cx="3203431" cy="2299158"/>
          </a:xfrm>
        </p:grpSpPr>
        <p:sp>
          <p:nvSpPr>
            <p:cNvPr id="45" name="Freeform 5">
              <a:extLst>
                <a:ext uri="{FF2B5EF4-FFF2-40B4-BE49-F238E27FC236}">
                  <a16:creationId xmlns:a16="http://schemas.microsoft.com/office/drawing/2014/main" id="{569C4ADB-D355-4825-BCAF-583A5F5D9595}"/>
                </a:ext>
              </a:extLst>
            </p:cNvPr>
            <p:cNvSpPr>
              <a:spLocks/>
            </p:cNvSpPr>
            <p:nvPr/>
          </p:nvSpPr>
          <p:spPr bwMode="auto">
            <a:xfrm>
              <a:off x="7212691" y="1857585"/>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46" name="组合 45">
              <a:extLst>
                <a:ext uri="{FF2B5EF4-FFF2-40B4-BE49-F238E27FC236}">
                  <a16:creationId xmlns:a16="http://schemas.microsoft.com/office/drawing/2014/main" id="{9057D034-D414-432D-800F-B95F4BDB6ED2}"/>
                </a:ext>
              </a:extLst>
            </p:cNvPr>
            <p:cNvGrpSpPr/>
            <p:nvPr/>
          </p:nvGrpSpPr>
          <p:grpSpPr>
            <a:xfrm>
              <a:off x="5999839" y="-129880"/>
              <a:ext cx="3203431" cy="1925546"/>
              <a:chOff x="5999839" y="147914"/>
              <a:chExt cx="3203431" cy="1925546"/>
            </a:xfrm>
          </p:grpSpPr>
          <p:sp>
            <p:nvSpPr>
              <p:cNvPr id="47" name="文本    2">
                <a:extLst>
                  <a:ext uri="{FF2B5EF4-FFF2-40B4-BE49-F238E27FC236}">
                    <a16:creationId xmlns:a16="http://schemas.microsoft.com/office/drawing/2014/main" id="{289130E0-58BB-44DF-B70D-1B005E5484C0}"/>
                  </a:ext>
                </a:extLst>
              </p:cNvPr>
              <p:cNvSpPr txBox="1"/>
              <p:nvPr/>
            </p:nvSpPr>
            <p:spPr>
              <a:xfrm>
                <a:off x="6000048" y="579653"/>
                <a:ext cx="3203218"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a:t>
                </a:r>
                <a:r>
                  <a:rPr lang="zh-CN" altLang="en-US" b="1" dirty="0">
                    <a:solidFill>
                      <a:srgbClr val="990000"/>
                    </a:solidFill>
                    <a:cs typeface="+mn-ea"/>
                  </a:rPr>
                  <a:t>鲲鹏代码迁移工具</a:t>
                </a:r>
                <a:r>
                  <a:rPr lang="zh-CN" altLang="en-US" dirty="0">
                    <a:solidFill>
                      <a:schemeClr val="bg2">
                        <a:lumMod val="50000"/>
                      </a:schemeClr>
                    </a:solidFill>
                    <a:cs typeface="+mn-ea"/>
                  </a:rPr>
                  <a:t>部署</a:t>
                </a:r>
                <a:r>
                  <a:rPr lang="en-US" altLang="zh-CN" dirty="0">
                    <a:solidFill>
                      <a:schemeClr val="bg2">
                        <a:lumMod val="50000"/>
                      </a:schemeClr>
                    </a:solidFill>
                    <a:cs typeface="+mn-ea"/>
                  </a:rPr>
                  <a:t>MySQL </a:t>
                </a: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 </a:t>
                </a:r>
                <a:r>
                  <a:rPr lang="en-US" altLang="zh-CN" dirty="0">
                    <a:solidFill>
                      <a:schemeClr val="bg2">
                        <a:lumMod val="50000"/>
                      </a:schemeClr>
                    </a:solidFill>
                    <a:cs typeface="+mn-ea"/>
                  </a:rPr>
                  <a:t>x86 </a:t>
                </a:r>
                <a:r>
                  <a:rPr lang="zh-CN" altLang="en-US" dirty="0">
                    <a:solidFill>
                      <a:schemeClr val="bg2">
                        <a:lumMod val="50000"/>
                      </a:schemeClr>
                    </a:solidFill>
                    <a:cs typeface="+mn-ea"/>
                  </a:rPr>
                  <a:t>平台部署轻商城 </a:t>
                </a:r>
                <a:r>
                  <a:rPr lang="en-US" altLang="zh-CN" dirty="0">
                    <a:solidFill>
                      <a:schemeClr val="bg2">
                        <a:lumMod val="50000"/>
                      </a:schemeClr>
                    </a:solidFill>
                    <a:cs typeface="+mn-ea"/>
                  </a:rPr>
                  <a:t>Java </a:t>
                </a:r>
                <a:r>
                  <a:rPr lang="zh-CN" altLang="en-US" dirty="0">
                    <a:solidFill>
                      <a:schemeClr val="bg2">
                        <a:lumMod val="50000"/>
                      </a:schemeClr>
                    </a:solidFill>
                    <a:cs typeface="+mn-ea"/>
                  </a:rPr>
                  <a:t>后端服务</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华为云鲲鹏平台部署轻商城系统</a:t>
                </a:r>
                <a:endParaRPr lang="en-US" altLang="zh-CN" dirty="0">
                  <a:solidFill>
                    <a:schemeClr val="bg2">
                      <a:lumMod val="50000"/>
                    </a:schemeClr>
                  </a:solidFill>
                  <a:cs typeface="+mn-ea"/>
                </a:endParaRPr>
              </a:p>
            </p:txBody>
          </p:sp>
          <p:sp>
            <p:nvSpPr>
              <p:cNvPr id="48" name="标题    2">
                <a:extLst>
                  <a:ext uri="{FF2B5EF4-FFF2-40B4-BE49-F238E27FC236}">
                    <a16:creationId xmlns:a16="http://schemas.microsoft.com/office/drawing/2014/main" id="{13EF6A90-6395-4C23-97B8-7790EB20FB24}"/>
                  </a:ext>
                </a:extLst>
              </p:cNvPr>
              <p:cNvSpPr txBox="1"/>
              <p:nvPr/>
            </p:nvSpPr>
            <p:spPr>
              <a:xfrm>
                <a:off x="5999839" y="147914"/>
                <a:ext cx="320343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在华为云上部署开源项目</a:t>
                </a:r>
                <a:r>
                  <a:rPr lang="en-US" altLang="zh-CN" sz="2000" b="1" dirty="0" err="1">
                    <a:solidFill>
                      <a:schemeClr val="tx1">
                        <a:lumMod val="85000"/>
                        <a:lumOff val="15000"/>
                      </a:schemeClr>
                    </a:solidFill>
                    <a:cs typeface="+mn-ea"/>
                    <a:sym typeface="+mn-lt"/>
                  </a:rPr>
                  <a:t>Litemall</a:t>
                </a:r>
                <a:endParaRPr lang="zh-CN" altLang="en-US" sz="2000" b="1" dirty="0">
                  <a:solidFill>
                    <a:schemeClr val="tx1">
                      <a:lumMod val="85000"/>
                      <a:lumOff val="15000"/>
                    </a:schemeClr>
                  </a:solidFill>
                  <a:cs typeface="+mn-ea"/>
                  <a:sym typeface="+mn-lt"/>
                </a:endParaRPr>
              </a:p>
            </p:txBody>
          </p:sp>
        </p:grpSp>
      </p:grpSp>
      <p:grpSp>
        <p:nvGrpSpPr>
          <p:cNvPr id="49" name="组合 48">
            <a:extLst>
              <a:ext uri="{FF2B5EF4-FFF2-40B4-BE49-F238E27FC236}">
                <a16:creationId xmlns:a16="http://schemas.microsoft.com/office/drawing/2014/main" id="{9A19386D-FAFC-49C1-B679-A36D715F0A02}"/>
              </a:ext>
            </a:extLst>
          </p:cNvPr>
          <p:cNvGrpSpPr/>
          <p:nvPr/>
        </p:nvGrpSpPr>
        <p:grpSpPr>
          <a:xfrm>
            <a:off x="2501018" y="3283075"/>
            <a:ext cx="3656712" cy="2969978"/>
            <a:chOff x="4014048" y="927825"/>
            <a:chExt cx="3656712" cy="2969978"/>
          </a:xfrm>
        </p:grpSpPr>
        <p:sp>
          <p:nvSpPr>
            <p:cNvPr id="50" name="Freeform 5">
              <a:extLst>
                <a:ext uri="{FF2B5EF4-FFF2-40B4-BE49-F238E27FC236}">
                  <a16:creationId xmlns:a16="http://schemas.microsoft.com/office/drawing/2014/main" id="{313EC8B2-364F-40DE-89B6-C94610FD188C}"/>
                </a:ext>
              </a:extLst>
            </p:cNvPr>
            <p:cNvSpPr>
              <a:spLocks/>
            </p:cNvSpPr>
            <p:nvPr/>
          </p:nvSpPr>
          <p:spPr bwMode="auto">
            <a:xfrm rot="4320000">
              <a:off x="5449568" y="93238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1" name="组合 50">
              <a:extLst>
                <a:ext uri="{FF2B5EF4-FFF2-40B4-BE49-F238E27FC236}">
                  <a16:creationId xmlns:a16="http://schemas.microsoft.com/office/drawing/2014/main" id="{75A3EB6B-248E-4430-87F1-29FB6A1F8688}"/>
                </a:ext>
              </a:extLst>
            </p:cNvPr>
            <p:cNvGrpSpPr/>
            <p:nvPr/>
          </p:nvGrpSpPr>
          <p:grpSpPr>
            <a:xfrm>
              <a:off x="4014048" y="1326503"/>
              <a:ext cx="3656712" cy="2571300"/>
              <a:chOff x="6892141" y="325394"/>
              <a:chExt cx="3656712" cy="2571300"/>
            </a:xfrm>
          </p:grpSpPr>
          <p:sp>
            <p:nvSpPr>
              <p:cNvPr id="52" name="文本    2">
                <a:extLst>
                  <a:ext uri="{FF2B5EF4-FFF2-40B4-BE49-F238E27FC236}">
                    <a16:creationId xmlns:a16="http://schemas.microsoft.com/office/drawing/2014/main" id="{C4E58CE5-3D64-4621-A1E8-6CEE36EED25D}"/>
                  </a:ext>
                </a:extLst>
              </p:cNvPr>
              <p:cNvSpPr txBox="1"/>
              <p:nvPr/>
            </p:nvSpPr>
            <p:spPr>
              <a:xfrm>
                <a:off x="6892141" y="1043814"/>
                <a:ext cx="3656712"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dirty="0">
                    <a:solidFill>
                      <a:schemeClr val="bg2">
                        <a:lumMod val="50000"/>
                      </a:schemeClr>
                    </a:solidFill>
                    <a:cs typeface="+mn-ea"/>
                  </a:rPr>
                  <a:t>RDS MySQL </a:t>
                </a:r>
                <a:r>
                  <a:rPr lang="zh-CN" altLang="en-US" dirty="0">
                    <a:solidFill>
                      <a:schemeClr val="bg2">
                        <a:lumMod val="50000"/>
                      </a:schemeClr>
                    </a:solidFill>
                    <a:cs typeface="+mn-ea"/>
                  </a:rPr>
                  <a:t>和 </a:t>
                </a:r>
                <a:r>
                  <a:rPr lang="en-US" altLang="zh-CN" dirty="0">
                    <a:solidFill>
                      <a:schemeClr val="bg2">
                        <a:lumMod val="50000"/>
                      </a:schemeClr>
                    </a:solidFill>
                    <a:cs typeface="+mn-ea"/>
                  </a:rPr>
                  <a:t>DAS </a:t>
                </a:r>
                <a:r>
                  <a:rPr lang="zh-CN" altLang="en-US" dirty="0">
                    <a:solidFill>
                      <a:schemeClr val="bg2">
                        <a:lumMod val="50000"/>
                      </a:schemeClr>
                    </a:solidFill>
                    <a:cs typeface="+mn-ea"/>
                  </a:rPr>
                  <a:t>完成商品类目的建立、货品上架以及属性修改</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基于 </a:t>
                </a:r>
                <a:r>
                  <a:rPr lang="en-US" altLang="zh-CN" b="1" dirty="0">
                    <a:solidFill>
                      <a:srgbClr val="990000"/>
                    </a:solidFill>
                    <a:cs typeface="+mn-ea"/>
                  </a:rPr>
                  <a:t>HASH </a:t>
                </a:r>
                <a:r>
                  <a:rPr lang="zh-CN" altLang="en-US" b="1" dirty="0">
                    <a:solidFill>
                      <a:srgbClr val="990000"/>
                    </a:solidFill>
                    <a:cs typeface="+mn-ea"/>
                  </a:rPr>
                  <a:t>与 </a:t>
                </a:r>
                <a:r>
                  <a:rPr lang="en-US" altLang="zh-CN" b="1" dirty="0">
                    <a:solidFill>
                      <a:srgbClr val="990000"/>
                    </a:solidFill>
                    <a:cs typeface="+mn-ea"/>
                  </a:rPr>
                  <a:t>RANGE </a:t>
                </a:r>
                <a:r>
                  <a:rPr lang="zh-CN" altLang="en-US" dirty="0">
                    <a:solidFill>
                      <a:schemeClr val="bg2">
                        <a:lumMod val="50000"/>
                      </a:schemeClr>
                    </a:solidFill>
                    <a:cs typeface="+mn-ea"/>
                  </a:rPr>
                  <a:t>算法的分区表建立与数据库优化</a:t>
                </a:r>
                <a:endParaRPr lang="zh-CN" altLang="en-US" dirty="0">
                  <a:solidFill>
                    <a:schemeClr val="bg2">
                      <a:lumMod val="50000"/>
                    </a:schemeClr>
                  </a:solidFill>
                  <a:cs typeface="+mn-ea"/>
                  <a:sym typeface="+mn-lt"/>
                </a:endParaRPr>
              </a:p>
            </p:txBody>
          </p:sp>
          <p:sp>
            <p:nvSpPr>
              <p:cNvPr id="53" name="标题    2">
                <a:extLst>
                  <a:ext uri="{FF2B5EF4-FFF2-40B4-BE49-F238E27FC236}">
                    <a16:creationId xmlns:a16="http://schemas.microsoft.com/office/drawing/2014/main" id="{C3F41015-9FFA-4C26-9CB0-4F5944E8C7E5}"/>
                  </a:ext>
                </a:extLst>
              </p:cNvPr>
              <p:cNvSpPr txBox="1"/>
              <p:nvPr/>
            </p:nvSpPr>
            <p:spPr>
              <a:xfrm>
                <a:off x="6950768" y="325394"/>
                <a:ext cx="3501630" cy="707886"/>
              </a:xfrm>
              <a:prstGeom prst="rect">
                <a:avLst/>
              </a:prstGeom>
              <a:noFill/>
            </p:spPr>
            <p:txBody>
              <a:bodyPr wrap="square" rtlCol="0">
                <a:spAutoFit/>
              </a:bodyPr>
              <a:lstStyle/>
              <a:p>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项目中华为云</a:t>
                </a:r>
                <a:r>
                  <a:rPr lang="en-US" altLang="zh-CN" sz="2000" b="1" dirty="0">
                    <a:solidFill>
                      <a:schemeClr val="tx1">
                        <a:lumMod val="85000"/>
                        <a:lumOff val="15000"/>
                      </a:schemeClr>
                    </a:solidFill>
                    <a:cs typeface="+mn-ea"/>
                    <a:sym typeface="+mn-lt"/>
                  </a:rPr>
                  <a:t>OLTP</a:t>
                </a:r>
                <a:r>
                  <a:rPr lang="zh-CN" altLang="en-US" sz="2000" b="1" dirty="0">
                    <a:solidFill>
                      <a:schemeClr val="tx1">
                        <a:lumMod val="85000"/>
                        <a:lumOff val="15000"/>
                      </a:schemeClr>
                    </a:solidFill>
                    <a:cs typeface="+mn-ea"/>
                    <a:sym typeface="+mn-lt"/>
                  </a:rPr>
                  <a:t>数据库设计优化开发</a:t>
                </a:r>
              </a:p>
            </p:txBody>
          </p:sp>
        </p:grpSp>
      </p:grpSp>
      <p:grpSp>
        <p:nvGrpSpPr>
          <p:cNvPr id="54" name="组合 53">
            <a:extLst>
              <a:ext uri="{FF2B5EF4-FFF2-40B4-BE49-F238E27FC236}">
                <a16:creationId xmlns:a16="http://schemas.microsoft.com/office/drawing/2014/main" id="{EEEB0ED0-E299-4BCC-9101-52670BD5027D}"/>
              </a:ext>
            </a:extLst>
          </p:cNvPr>
          <p:cNvGrpSpPr/>
          <p:nvPr/>
        </p:nvGrpSpPr>
        <p:grpSpPr>
          <a:xfrm>
            <a:off x="4910970" y="1259001"/>
            <a:ext cx="2985145" cy="2284451"/>
            <a:chOff x="6196522" y="2394353"/>
            <a:chExt cx="2985145" cy="2284451"/>
          </a:xfrm>
        </p:grpSpPr>
        <p:sp>
          <p:nvSpPr>
            <p:cNvPr id="55" name="Freeform 5">
              <a:extLst>
                <a:ext uri="{FF2B5EF4-FFF2-40B4-BE49-F238E27FC236}">
                  <a16:creationId xmlns:a16="http://schemas.microsoft.com/office/drawing/2014/main" id="{DA2206EA-1FA2-46B0-9C0F-99BFB92696E3}"/>
                </a:ext>
              </a:extLst>
            </p:cNvPr>
            <p:cNvSpPr>
              <a:spLocks/>
            </p:cNvSpPr>
            <p:nvPr/>
          </p:nvSpPr>
          <p:spPr bwMode="auto">
            <a:xfrm rot="8640000">
              <a:off x="7270352" y="4396064"/>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6" name="组合 55">
              <a:extLst>
                <a:ext uri="{FF2B5EF4-FFF2-40B4-BE49-F238E27FC236}">
                  <a16:creationId xmlns:a16="http://schemas.microsoft.com/office/drawing/2014/main" id="{D2A20528-EBFC-4F61-B46F-90F8A59B1B70}"/>
                </a:ext>
              </a:extLst>
            </p:cNvPr>
            <p:cNvGrpSpPr/>
            <p:nvPr/>
          </p:nvGrpSpPr>
          <p:grpSpPr>
            <a:xfrm>
              <a:off x="6196522" y="2394353"/>
              <a:ext cx="2985145" cy="1917409"/>
              <a:chOff x="6196522" y="115993"/>
              <a:chExt cx="2985145" cy="1917409"/>
            </a:xfrm>
          </p:grpSpPr>
          <p:sp>
            <p:nvSpPr>
              <p:cNvPr id="57" name="文本    2">
                <a:extLst>
                  <a:ext uri="{FF2B5EF4-FFF2-40B4-BE49-F238E27FC236}">
                    <a16:creationId xmlns:a16="http://schemas.microsoft.com/office/drawing/2014/main" id="{A8BA1E06-3CF1-4ACB-A4FB-E1F527BAD87A}"/>
                  </a:ext>
                </a:extLst>
              </p:cNvPr>
              <p:cNvSpPr txBox="1"/>
              <p:nvPr/>
            </p:nvSpPr>
            <p:spPr>
              <a:xfrm>
                <a:off x="6196522" y="539595"/>
                <a:ext cx="2985145"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数据仓库建模</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数据库对象创建</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数据迁移与转换</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数据分析</a:t>
                </a:r>
              </a:p>
            </p:txBody>
          </p:sp>
          <p:sp>
            <p:nvSpPr>
              <p:cNvPr id="58" name="标题    2">
                <a:extLst>
                  <a:ext uri="{FF2B5EF4-FFF2-40B4-BE49-F238E27FC236}">
                    <a16:creationId xmlns:a16="http://schemas.microsoft.com/office/drawing/2014/main" id="{A08F623E-777B-4A3B-93D3-10735302843A}"/>
                  </a:ext>
                </a:extLst>
              </p:cNvPr>
              <p:cNvSpPr txBox="1"/>
              <p:nvPr/>
            </p:nvSpPr>
            <p:spPr>
              <a:xfrm>
                <a:off x="6196526" y="115993"/>
                <a:ext cx="298514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数据仓库建模与数据分析</a:t>
                </a:r>
              </a:p>
            </p:txBody>
          </p:sp>
        </p:grpSp>
      </p:grpSp>
    </p:spTree>
    <p:extLst>
      <p:ext uri="{BB962C8B-B14F-4D97-AF65-F5344CB8AC3E}">
        <p14:creationId xmlns:p14="http://schemas.microsoft.com/office/powerpoint/2010/main" val="254236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anim calcmode="lin" valueType="num">
                                      <p:cBhvr>
                                        <p:cTn id="12" dur="500" fill="hold"/>
                                        <p:tgtEl>
                                          <p:spTgt spid="54"/>
                                        </p:tgtEl>
                                        <p:attrNameLst>
                                          <p:attrName>ppt_x</p:attrName>
                                        </p:attrNameLst>
                                      </p:cBhvr>
                                      <p:tavLst>
                                        <p:tav tm="0">
                                          <p:val>
                                            <p:strVal val="#ppt_x"/>
                                          </p:val>
                                        </p:tav>
                                        <p:tav tm="100000">
                                          <p:val>
                                            <p:strVal val="#ppt_x"/>
                                          </p:val>
                                        </p:tav>
                                      </p:tavLst>
                                    </p:anim>
                                    <p:anim calcmode="lin" valueType="num">
                                      <p:cBhvr>
                                        <p:cTn id="13"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7</a:t>
            </a:fld>
            <a:endParaRPr lang="en-US" altLang="zh-CN" dirty="0">
              <a:latin typeface="微软雅黑" panose="020B0503020204020204" pitchFamily="34" charset="-122"/>
            </a:endParaRPr>
          </a:p>
        </p:txBody>
      </p:sp>
      <p:cxnSp>
        <p:nvCxnSpPr>
          <p:cNvPr id="43" name="直接连接符 42">
            <a:extLst>
              <a:ext uri="{FF2B5EF4-FFF2-40B4-BE49-F238E27FC236}">
                <a16:creationId xmlns:a16="http://schemas.microsoft.com/office/drawing/2014/main" id="{16CB11CD-1D40-4C14-98E5-002A07E58538}"/>
              </a:ext>
            </a:extLst>
          </p:cNvPr>
          <p:cNvCxnSpPr>
            <a:cxnSpLocks/>
          </p:cNvCxnSpPr>
          <p:nvPr/>
        </p:nvCxnSpPr>
        <p:spPr>
          <a:xfrm>
            <a:off x="0" y="3429000"/>
            <a:ext cx="12192000" cy="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B5ACE7F9-0849-4B05-BE13-5C2A97B0E85B}"/>
              </a:ext>
            </a:extLst>
          </p:cNvPr>
          <p:cNvGrpSpPr/>
          <p:nvPr/>
        </p:nvGrpSpPr>
        <p:grpSpPr>
          <a:xfrm>
            <a:off x="401169" y="1258770"/>
            <a:ext cx="4051707" cy="2299158"/>
            <a:chOff x="5999839" y="-129880"/>
            <a:chExt cx="3203431" cy="2299158"/>
          </a:xfrm>
        </p:grpSpPr>
        <p:sp>
          <p:nvSpPr>
            <p:cNvPr id="45" name="Freeform 5">
              <a:extLst>
                <a:ext uri="{FF2B5EF4-FFF2-40B4-BE49-F238E27FC236}">
                  <a16:creationId xmlns:a16="http://schemas.microsoft.com/office/drawing/2014/main" id="{569C4ADB-D355-4825-BCAF-583A5F5D9595}"/>
                </a:ext>
              </a:extLst>
            </p:cNvPr>
            <p:cNvSpPr>
              <a:spLocks/>
            </p:cNvSpPr>
            <p:nvPr/>
          </p:nvSpPr>
          <p:spPr bwMode="auto">
            <a:xfrm>
              <a:off x="7212691" y="1857585"/>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46" name="组合 45">
              <a:extLst>
                <a:ext uri="{FF2B5EF4-FFF2-40B4-BE49-F238E27FC236}">
                  <a16:creationId xmlns:a16="http://schemas.microsoft.com/office/drawing/2014/main" id="{9057D034-D414-432D-800F-B95F4BDB6ED2}"/>
                </a:ext>
              </a:extLst>
            </p:cNvPr>
            <p:cNvGrpSpPr/>
            <p:nvPr/>
          </p:nvGrpSpPr>
          <p:grpSpPr>
            <a:xfrm>
              <a:off x="5999839" y="-129880"/>
              <a:ext cx="3203431" cy="1925546"/>
              <a:chOff x="5999839" y="147914"/>
              <a:chExt cx="3203431" cy="1925546"/>
            </a:xfrm>
          </p:grpSpPr>
          <p:sp>
            <p:nvSpPr>
              <p:cNvPr id="47" name="文本    2">
                <a:extLst>
                  <a:ext uri="{FF2B5EF4-FFF2-40B4-BE49-F238E27FC236}">
                    <a16:creationId xmlns:a16="http://schemas.microsoft.com/office/drawing/2014/main" id="{289130E0-58BB-44DF-B70D-1B005E5484C0}"/>
                  </a:ext>
                </a:extLst>
              </p:cNvPr>
              <p:cNvSpPr txBox="1"/>
              <p:nvPr/>
            </p:nvSpPr>
            <p:spPr>
              <a:xfrm>
                <a:off x="6000048" y="579653"/>
                <a:ext cx="3203218"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a:t>
                </a:r>
                <a:r>
                  <a:rPr lang="zh-CN" altLang="en-US" b="1" dirty="0">
                    <a:solidFill>
                      <a:srgbClr val="990000"/>
                    </a:solidFill>
                    <a:cs typeface="+mn-ea"/>
                  </a:rPr>
                  <a:t>鲲鹏代码迁移工具</a:t>
                </a:r>
                <a:r>
                  <a:rPr lang="zh-CN" altLang="en-US" dirty="0">
                    <a:solidFill>
                      <a:schemeClr val="bg2">
                        <a:lumMod val="50000"/>
                      </a:schemeClr>
                    </a:solidFill>
                    <a:cs typeface="+mn-ea"/>
                  </a:rPr>
                  <a:t>部署</a:t>
                </a:r>
                <a:r>
                  <a:rPr lang="en-US" altLang="zh-CN" dirty="0">
                    <a:solidFill>
                      <a:schemeClr val="bg2">
                        <a:lumMod val="50000"/>
                      </a:schemeClr>
                    </a:solidFill>
                    <a:cs typeface="+mn-ea"/>
                  </a:rPr>
                  <a:t>MySQL </a:t>
                </a: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 </a:t>
                </a:r>
                <a:r>
                  <a:rPr lang="en-US" altLang="zh-CN" dirty="0">
                    <a:solidFill>
                      <a:schemeClr val="bg2">
                        <a:lumMod val="50000"/>
                      </a:schemeClr>
                    </a:solidFill>
                    <a:cs typeface="+mn-ea"/>
                  </a:rPr>
                  <a:t>x86 </a:t>
                </a:r>
                <a:r>
                  <a:rPr lang="zh-CN" altLang="en-US" dirty="0">
                    <a:solidFill>
                      <a:schemeClr val="bg2">
                        <a:lumMod val="50000"/>
                      </a:schemeClr>
                    </a:solidFill>
                    <a:cs typeface="+mn-ea"/>
                  </a:rPr>
                  <a:t>平台部署轻商城 </a:t>
                </a:r>
                <a:r>
                  <a:rPr lang="en-US" altLang="zh-CN" dirty="0">
                    <a:solidFill>
                      <a:schemeClr val="bg2">
                        <a:lumMod val="50000"/>
                      </a:schemeClr>
                    </a:solidFill>
                    <a:cs typeface="+mn-ea"/>
                  </a:rPr>
                  <a:t>Java </a:t>
                </a:r>
                <a:r>
                  <a:rPr lang="zh-CN" altLang="en-US" dirty="0">
                    <a:solidFill>
                      <a:schemeClr val="bg2">
                        <a:lumMod val="50000"/>
                      </a:schemeClr>
                    </a:solidFill>
                    <a:cs typeface="+mn-ea"/>
                  </a:rPr>
                  <a:t>后端服务</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华为云鲲鹏平台部署轻商城系统</a:t>
                </a:r>
                <a:endParaRPr lang="en-US" altLang="zh-CN" dirty="0">
                  <a:solidFill>
                    <a:schemeClr val="bg2">
                      <a:lumMod val="50000"/>
                    </a:schemeClr>
                  </a:solidFill>
                  <a:cs typeface="+mn-ea"/>
                </a:endParaRPr>
              </a:p>
            </p:txBody>
          </p:sp>
          <p:sp>
            <p:nvSpPr>
              <p:cNvPr id="48" name="标题    2">
                <a:extLst>
                  <a:ext uri="{FF2B5EF4-FFF2-40B4-BE49-F238E27FC236}">
                    <a16:creationId xmlns:a16="http://schemas.microsoft.com/office/drawing/2014/main" id="{13EF6A90-6395-4C23-97B8-7790EB20FB24}"/>
                  </a:ext>
                </a:extLst>
              </p:cNvPr>
              <p:cNvSpPr txBox="1"/>
              <p:nvPr/>
            </p:nvSpPr>
            <p:spPr>
              <a:xfrm>
                <a:off x="5999839" y="147914"/>
                <a:ext cx="320343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在华为云上部署开源项目</a:t>
                </a:r>
                <a:r>
                  <a:rPr lang="en-US" altLang="zh-CN" sz="2000" b="1" dirty="0" err="1">
                    <a:solidFill>
                      <a:schemeClr val="tx1">
                        <a:lumMod val="85000"/>
                        <a:lumOff val="15000"/>
                      </a:schemeClr>
                    </a:solidFill>
                    <a:cs typeface="+mn-ea"/>
                    <a:sym typeface="+mn-lt"/>
                  </a:rPr>
                  <a:t>Litemall</a:t>
                </a:r>
                <a:endParaRPr lang="zh-CN" altLang="en-US" sz="2000" b="1" dirty="0">
                  <a:solidFill>
                    <a:schemeClr val="tx1">
                      <a:lumMod val="85000"/>
                      <a:lumOff val="15000"/>
                    </a:schemeClr>
                  </a:solidFill>
                  <a:cs typeface="+mn-ea"/>
                  <a:sym typeface="+mn-lt"/>
                </a:endParaRPr>
              </a:p>
            </p:txBody>
          </p:sp>
        </p:grpSp>
      </p:grpSp>
      <p:grpSp>
        <p:nvGrpSpPr>
          <p:cNvPr id="49" name="组合 48">
            <a:extLst>
              <a:ext uri="{FF2B5EF4-FFF2-40B4-BE49-F238E27FC236}">
                <a16:creationId xmlns:a16="http://schemas.microsoft.com/office/drawing/2014/main" id="{9A19386D-FAFC-49C1-B679-A36D715F0A02}"/>
              </a:ext>
            </a:extLst>
          </p:cNvPr>
          <p:cNvGrpSpPr/>
          <p:nvPr/>
        </p:nvGrpSpPr>
        <p:grpSpPr>
          <a:xfrm>
            <a:off x="2501018" y="3283075"/>
            <a:ext cx="3656712" cy="2969978"/>
            <a:chOff x="4014048" y="927825"/>
            <a:chExt cx="3656712" cy="2969978"/>
          </a:xfrm>
        </p:grpSpPr>
        <p:sp>
          <p:nvSpPr>
            <p:cNvPr id="50" name="Freeform 5">
              <a:extLst>
                <a:ext uri="{FF2B5EF4-FFF2-40B4-BE49-F238E27FC236}">
                  <a16:creationId xmlns:a16="http://schemas.microsoft.com/office/drawing/2014/main" id="{313EC8B2-364F-40DE-89B6-C94610FD188C}"/>
                </a:ext>
              </a:extLst>
            </p:cNvPr>
            <p:cNvSpPr>
              <a:spLocks/>
            </p:cNvSpPr>
            <p:nvPr/>
          </p:nvSpPr>
          <p:spPr bwMode="auto">
            <a:xfrm rot="4320000">
              <a:off x="5449568" y="93238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1" name="组合 50">
              <a:extLst>
                <a:ext uri="{FF2B5EF4-FFF2-40B4-BE49-F238E27FC236}">
                  <a16:creationId xmlns:a16="http://schemas.microsoft.com/office/drawing/2014/main" id="{75A3EB6B-248E-4430-87F1-29FB6A1F8688}"/>
                </a:ext>
              </a:extLst>
            </p:cNvPr>
            <p:cNvGrpSpPr/>
            <p:nvPr/>
          </p:nvGrpSpPr>
          <p:grpSpPr>
            <a:xfrm>
              <a:off x="4014048" y="1326503"/>
              <a:ext cx="3656712" cy="2571300"/>
              <a:chOff x="6892141" y="325394"/>
              <a:chExt cx="3656712" cy="2571300"/>
            </a:xfrm>
          </p:grpSpPr>
          <p:sp>
            <p:nvSpPr>
              <p:cNvPr id="52" name="文本    2">
                <a:extLst>
                  <a:ext uri="{FF2B5EF4-FFF2-40B4-BE49-F238E27FC236}">
                    <a16:creationId xmlns:a16="http://schemas.microsoft.com/office/drawing/2014/main" id="{C4E58CE5-3D64-4621-A1E8-6CEE36EED25D}"/>
                  </a:ext>
                </a:extLst>
              </p:cNvPr>
              <p:cNvSpPr txBox="1"/>
              <p:nvPr/>
            </p:nvSpPr>
            <p:spPr>
              <a:xfrm>
                <a:off x="6892141" y="1043814"/>
                <a:ext cx="3656712"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dirty="0">
                    <a:solidFill>
                      <a:schemeClr val="bg2">
                        <a:lumMod val="50000"/>
                      </a:schemeClr>
                    </a:solidFill>
                    <a:cs typeface="+mn-ea"/>
                  </a:rPr>
                  <a:t>RDS MySQL </a:t>
                </a:r>
                <a:r>
                  <a:rPr lang="zh-CN" altLang="en-US" dirty="0">
                    <a:solidFill>
                      <a:schemeClr val="bg2">
                        <a:lumMod val="50000"/>
                      </a:schemeClr>
                    </a:solidFill>
                    <a:cs typeface="+mn-ea"/>
                  </a:rPr>
                  <a:t>和 </a:t>
                </a:r>
                <a:r>
                  <a:rPr lang="en-US" altLang="zh-CN" dirty="0">
                    <a:solidFill>
                      <a:schemeClr val="bg2">
                        <a:lumMod val="50000"/>
                      </a:schemeClr>
                    </a:solidFill>
                    <a:cs typeface="+mn-ea"/>
                  </a:rPr>
                  <a:t>DAS </a:t>
                </a:r>
                <a:r>
                  <a:rPr lang="zh-CN" altLang="en-US" dirty="0">
                    <a:solidFill>
                      <a:schemeClr val="bg2">
                        <a:lumMod val="50000"/>
                      </a:schemeClr>
                    </a:solidFill>
                    <a:cs typeface="+mn-ea"/>
                  </a:rPr>
                  <a:t>完成商品类目的建立、货品上架以及属性修改</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基于 </a:t>
                </a:r>
                <a:r>
                  <a:rPr lang="en-US" altLang="zh-CN" b="1" dirty="0">
                    <a:solidFill>
                      <a:srgbClr val="990000"/>
                    </a:solidFill>
                    <a:cs typeface="+mn-ea"/>
                  </a:rPr>
                  <a:t>HASH </a:t>
                </a:r>
                <a:r>
                  <a:rPr lang="zh-CN" altLang="en-US" b="1" dirty="0">
                    <a:solidFill>
                      <a:srgbClr val="990000"/>
                    </a:solidFill>
                    <a:cs typeface="+mn-ea"/>
                  </a:rPr>
                  <a:t>与 </a:t>
                </a:r>
                <a:r>
                  <a:rPr lang="en-US" altLang="zh-CN" b="1" dirty="0">
                    <a:solidFill>
                      <a:srgbClr val="990000"/>
                    </a:solidFill>
                    <a:cs typeface="+mn-ea"/>
                  </a:rPr>
                  <a:t>RANGE </a:t>
                </a:r>
                <a:r>
                  <a:rPr lang="zh-CN" altLang="en-US" dirty="0">
                    <a:solidFill>
                      <a:schemeClr val="bg2">
                        <a:lumMod val="50000"/>
                      </a:schemeClr>
                    </a:solidFill>
                    <a:cs typeface="+mn-ea"/>
                  </a:rPr>
                  <a:t>算法的分区表建立与数据库优化</a:t>
                </a:r>
                <a:endParaRPr lang="zh-CN" altLang="en-US" dirty="0">
                  <a:solidFill>
                    <a:schemeClr val="bg2">
                      <a:lumMod val="50000"/>
                    </a:schemeClr>
                  </a:solidFill>
                  <a:cs typeface="+mn-ea"/>
                  <a:sym typeface="+mn-lt"/>
                </a:endParaRPr>
              </a:p>
            </p:txBody>
          </p:sp>
          <p:sp>
            <p:nvSpPr>
              <p:cNvPr id="53" name="标题    2">
                <a:extLst>
                  <a:ext uri="{FF2B5EF4-FFF2-40B4-BE49-F238E27FC236}">
                    <a16:creationId xmlns:a16="http://schemas.microsoft.com/office/drawing/2014/main" id="{C3F41015-9FFA-4C26-9CB0-4F5944E8C7E5}"/>
                  </a:ext>
                </a:extLst>
              </p:cNvPr>
              <p:cNvSpPr txBox="1"/>
              <p:nvPr/>
            </p:nvSpPr>
            <p:spPr>
              <a:xfrm>
                <a:off x="6950768" y="325394"/>
                <a:ext cx="3501630" cy="707886"/>
              </a:xfrm>
              <a:prstGeom prst="rect">
                <a:avLst/>
              </a:prstGeom>
              <a:noFill/>
            </p:spPr>
            <p:txBody>
              <a:bodyPr wrap="square" rtlCol="0">
                <a:spAutoFit/>
              </a:bodyPr>
              <a:lstStyle/>
              <a:p>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项目中华为云</a:t>
                </a:r>
                <a:r>
                  <a:rPr lang="en-US" altLang="zh-CN" sz="2000" b="1" dirty="0">
                    <a:solidFill>
                      <a:schemeClr val="tx1">
                        <a:lumMod val="85000"/>
                        <a:lumOff val="15000"/>
                      </a:schemeClr>
                    </a:solidFill>
                    <a:cs typeface="+mn-ea"/>
                    <a:sym typeface="+mn-lt"/>
                  </a:rPr>
                  <a:t>OLTP</a:t>
                </a:r>
                <a:r>
                  <a:rPr lang="zh-CN" altLang="en-US" sz="2000" b="1" dirty="0">
                    <a:solidFill>
                      <a:schemeClr val="tx1">
                        <a:lumMod val="85000"/>
                        <a:lumOff val="15000"/>
                      </a:schemeClr>
                    </a:solidFill>
                    <a:cs typeface="+mn-ea"/>
                    <a:sym typeface="+mn-lt"/>
                  </a:rPr>
                  <a:t>数据库设计优化开发</a:t>
                </a:r>
              </a:p>
            </p:txBody>
          </p:sp>
        </p:grpSp>
      </p:grpSp>
      <p:grpSp>
        <p:nvGrpSpPr>
          <p:cNvPr id="54" name="组合 53">
            <a:extLst>
              <a:ext uri="{FF2B5EF4-FFF2-40B4-BE49-F238E27FC236}">
                <a16:creationId xmlns:a16="http://schemas.microsoft.com/office/drawing/2014/main" id="{EEEB0ED0-E299-4BCC-9101-52670BD5027D}"/>
              </a:ext>
            </a:extLst>
          </p:cNvPr>
          <p:cNvGrpSpPr/>
          <p:nvPr/>
        </p:nvGrpSpPr>
        <p:grpSpPr>
          <a:xfrm>
            <a:off x="4910970" y="1259001"/>
            <a:ext cx="2985145" cy="2284451"/>
            <a:chOff x="6196522" y="2394353"/>
            <a:chExt cx="2985145" cy="2284451"/>
          </a:xfrm>
        </p:grpSpPr>
        <p:sp>
          <p:nvSpPr>
            <p:cNvPr id="55" name="Freeform 5">
              <a:extLst>
                <a:ext uri="{FF2B5EF4-FFF2-40B4-BE49-F238E27FC236}">
                  <a16:creationId xmlns:a16="http://schemas.microsoft.com/office/drawing/2014/main" id="{DA2206EA-1FA2-46B0-9C0F-99BFB92696E3}"/>
                </a:ext>
              </a:extLst>
            </p:cNvPr>
            <p:cNvSpPr>
              <a:spLocks/>
            </p:cNvSpPr>
            <p:nvPr/>
          </p:nvSpPr>
          <p:spPr bwMode="auto">
            <a:xfrm rot="8640000">
              <a:off x="7270352" y="4396064"/>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56" name="组合 55">
              <a:extLst>
                <a:ext uri="{FF2B5EF4-FFF2-40B4-BE49-F238E27FC236}">
                  <a16:creationId xmlns:a16="http://schemas.microsoft.com/office/drawing/2014/main" id="{D2A20528-EBFC-4F61-B46F-90F8A59B1B70}"/>
                </a:ext>
              </a:extLst>
            </p:cNvPr>
            <p:cNvGrpSpPr/>
            <p:nvPr/>
          </p:nvGrpSpPr>
          <p:grpSpPr>
            <a:xfrm>
              <a:off x="6196522" y="2394353"/>
              <a:ext cx="2985145" cy="1917409"/>
              <a:chOff x="6196522" y="115993"/>
              <a:chExt cx="2985145" cy="1917409"/>
            </a:xfrm>
          </p:grpSpPr>
          <p:sp>
            <p:nvSpPr>
              <p:cNvPr id="57" name="文本    2">
                <a:extLst>
                  <a:ext uri="{FF2B5EF4-FFF2-40B4-BE49-F238E27FC236}">
                    <a16:creationId xmlns:a16="http://schemas.microsoft.com/office/drawing/2014/main" id="{A8BA1E06-3CF1-4ACB-A4FB-E1F527BAD87A}"/>
                  </a:ext>
                </a:extLst>
              </p:cNvPr>
              <p:cNvSpPr txBox="1"/>
              <p:nvPr/>
            </p:nvSpPr>
            <p:spPr>
              <a:xfrm>
                <a:off x="6196522" y="539595"/>
                <a:ext cx="2985145" cy="1493807"/>
              </a:xfrm>
              <a:prstGeom prst="rect">
                <a:avLst/>
              </a:prstGeom>
              <a:noFill/>
            </p:spPr>
            <p:txBody>
              <a:bodyPr wrap="square" rtlCol="0" anchor="t">
                <a:spAutoFit/>
              </a:bodyPr>
              <a:lstStyle/>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数据仓库建模</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数据库对象创建</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数据迁移与转换</a:t>
                </a:r>
                <a:endParaRPr lang="en-US" altLang="zh-CN" dirty="0">
                  <a:solidFill>
                    <a:schemeClr val="bg2">
                      <a:lumMod val="50000"/>
                    </a:schemeClr>
                  </a:solidFill>
                  <a:cs typeface="+mn-ea"/>
                  <a:sym typeface="+mn-lt"/>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sym typeface="+mn-lt"/>
                  </a:rPr>
                  <a:t>数据分析</a:t>
                </a:r>
              </a:p>
            </p:txBody>
          </p:sp>
          <p:sp>
            <p:nvSpPr>
              <p:cNvPr id="58" name="标题    2">
                <a:extLst>
                  <a:ext uri="{FF2B5EF4-FFF2-40B4-BE49-F238E27FC236}">
                    <a16:creationId xmlns:a16="http://schemas.microsoft.com/office/drawing/2014/main" id="{A08F623E-777B-4A3B-93D3-10735302843A}"/>
                  </a:ext>
                </a:extLst>
              </p:cNvPr>
              <p:cNvSpPr txBox="1"/>
              <p:nvPr/>
            </p:nvSpPr>
            <p:spPr>
              <a:xfrm>
                <a:off x="6196526" y="115993"/>
                <a:ext cx="2985141" cy="400110"/>
              </a:xfrm>
              <a:prstGeom prst="rect">
                <a:avLst/>
              </a:prstGeom>
              <a:noFill/>
            </p:spPr>
            <p:txBody>
              <a:bodyPr wrap="square" rtlCol="0" anchor="t">
                <a:spAutoFit/>
              </a:bodyPr>
              <a:lstStyle/>
              <a:p>
                <a:r>
                  <a:rPr lang="zh-CN" altLang="en-US" sz="2000" b="1" dirty="0">
                    <a:solidFill>
                      <a:schemeClr val="tx1">
                        <a:lumMod val="85000"/>
                        <a:lumOff val="15000"/>
                      </a:schemeClr>
                    </a:solidFill>
                    <a:cs typeface="+mn-ea"/>
                    <a:sym typeface="+mn-lt"/>
                  </a:rPr>
                  <a:t>数据仓库建模与数据分析</a:t>
                </a:r>
              </a:p>
            </p:txBody>
          </p:sp>
        </p:grpSp>
      </p:grpSp>
      <p:grpSp>
        <p:nvGrpSpPr>
          <p:cNvPr id="59" name="组合 58">
            <a:extLst>
              <a:ext uri="{FF2B5EF4-FFF2-40B4-BE49-F238E27FC236}">
                <a16:creationId xmlns:a16="http://schemas.microsoft.com/office/drawing/2014/main" id="{22A2F451-E78D-45E5-81B5-6917B1EE5740}"/>
              </a:ext>
            </a:extLst>
          </p:cNvPr>
          <p:cNvGrpSpPr/>
          <p:nvPr/>
        </p:nvGrpSpPr>
        <p:grpSpPr>
          <a:xfrm>
            <a:off x="6602439" y="3215538"/>
            <a:ext cx="3536985" cy="3025940"/>
            <a:chOff x="2940309" y="3602015"/>
            <a:chExt cx="3536985" cy="3025940"/>
          </a:xfrm>
        </p:grpSpPr>
        <p:sp>
          <p:nvSpPr>
            <p:cNvPr id="60" name="Freeform 5">
              <a:extLst>
                <a:ext uri="{FF2B5EF4-FFF2-40B4-BE49-F238E27FC236}">
                  <a16:creationId xmlns:a16="http://schemas.microsoft.com/office/drawing/2014/main" id="{3C0B9D59-9BDB-48CB-9138-4A966E0AA2B6}"/>
                </a:ext>
              </a:extLst>
            </p:cNvPr>
            <p:cNvSpPr>
              <a:spLocks/>
            </p:cNvSpPr>
            <p:nvPr/>
          </p:nvSpPr>
          <p:spPr bwMode="auto">
            <a:xfrm rot="12960000">
              <a:off x="4360264" y="3602015"/>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61" name="组合 60">
              <a:extLst>
                <a:ext uri="{FF2B5EF4-FFF2-40B4-BE49-F238E27FC236}">
                  <a16:creationId xmlns:a16="http://schemas.microsoft.com/office/drawing/2014/main" id="{A77BBC24-8AF5-4CC8-8DA3-F4100E451A48}"/>
                </a:ext>
              </a:extLst>
            </p:cNvPr>
            <p:cNvGrpSpPr/>
            <p:nvPr/>
          </p:nvGrpSpPr>
          <p:grpSpPr>
            <a:xfrm>
              <a:off x="2940309" y="4068230"/>
              <a:ext cx="3536985" cy="2559725"/>
              <a:chOff x="5818402" y="510967"/>
              <a:chExt cx="3536985" cy="2559725"/>
            </a:xfrm>
          </p:grpSpPr>
          <p:sp>
            <p:nvSpPr>
              <p:cNvPr id="62" name="文本    2">
                <a:extLst>
                  <a:ext uri="{FF2B5EF4-FFF2-40B4-BE49-F238E27FC236}">
                    <a16:creationId xmlns:a16="http://schemas.microsoft.com/office/drawing/2014/main" id="{7652CFFA-2DF9-42A0-AF04-C080BE133105}"/>
                  </a:ext>
                </a:extLst>
              </p:cNvPr>
              <p:cNvSpPr txBox="1"/>
              <p:nvPr/>
            </p:nvSpPr>
            <p:spPr>
              <a:xfrm>
                <a:off x="5818402" y="1217812"/>
                <a:ext cx="3536984" cy="1852880"/>
              </a:xfrm>
              <a:prstGeom prst="rect">
                <a:avLst/>
              </a:prstGeom>
              <a:noFill/>
            </p:spPr>
            <p:txBody>
              <a:bodyPr wrap="square" rtlCol="0">
                <a:spAutoFit/>
              </a:bodyPr>
              <a:lstStyle/>
              <a:p>
                <a:pPr marL="285750" indent="-285750">
                  <a:lnSpc>
                    <a:spcPts val="2800"/>
                  </a:lnSpc>
                  <a:buFont typeface="Wingdings" panose="05000000000000000000" pitchFamily="2" charset="2"/>
                  <a:buChar char="Ø"/>
                </a:pPr>
                <a:r>
                  <a:rPr lang="en-US" altLang="zh-CN" b="1" dirty="0" err="1">
                    <a:solidFill>
                      <a:srgbClr val="990000"/>
                    </a:solidFill>
                    <a:cs typeface="+mn-ea"/>
                  </a:rPr>
                  <a:t>Pyecharts</a:t>
                </a:r>
                <a:r>
                  <a:rPr lang="en-US" altLang="zh-CN" dirty="0">
                    <a:solidFill>
                      <a:schemeClr val="bg2">
                        <a:lumMod val="50000"/>
                      </a:schemeClr>
                    </a:solidFill>
                    <a:cs typeface="+mn-ea"/>
                  </a:rPr>
                  <a:t> </a:t>
                </a:r>
                <a:r>
                  <a:rPr lang="zh-CN" altLang="en-US" dirty="0">
                    <a:solidFill>
                      <a:schemeClr val="bg2">
                        <a:lumMod val="50000"/>
                      </a:schemeClr>
                    </a:solidFill>
                    <a:cs typeface="+mn-ea"/>
                  </a:rPr>
                  <a:t>可视化大屏搭建</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利用 </a:t>
                </a:r>
                <a:r>
                  <a:rPr lang="en-US" altLang="zh-CN" dirty="0">
                    <a:solidFill>
                      <a:schemeClr val="bg2">
                        <a:lumMod val="50000"/>
                      </a:schemeClr>
                    </a:solidFill>
                    <a:cs typeface="+mn-ea"/>
                  </a:rPr>
                  <a:t>Python </a:t>
                </a:r>
                <a:r>
                  <a:rPr lang="zh-CN" altLang="en-US" dirty="0">
                    <a:solidFill>
                      <a:schemeClr val="bg2">
                        <a:lumMod val="50000"/>
                      </a:schemeClr>
                    </a:solidFill>
                    <a:cs typeface="+mn-ea"/>
                  </a:rPr>
                  <a:t>完成基本的数据挖掘算法</a:t>
                </a:r>
                <a:endParaRPr lang="en-US" altLang="zh-CN" dirty="0">
                  <a:solidFill>
                    <a:schemeClr val="bg2">
                      <a:lumMod val="50000"/>
                    </a:schemeClr>
                  </a:solidFill>
                  <a:cs typeface="+mn-ea"/>
                </a:endParaRPr>
              </a:p>
              <a:p>
                <a:pPr marL="285750" indent="-285750">
                  <a:lnSpc>
                    <a:spcPts val="2800"/>
                  </a:lnSpc>
                  <a:buFont typeface="Wingdings" panose="05000000000000000000" pitchFamily="2" charset="2"/>
                  <a:buChar char="Ø"/>
                </a:pPr>
                <a:r>
                  <a:rPr lang="zh-CN" altLang="en-US" dirty="0">
                    <a:solidFill>
                      <a:schemeClr val="bg2">
                        <a:lumMod val="50000"/>
                      </a:schemeClr>
                    </a:solidFill>
                    <a:cs typeface="+mn-ea"/>
                  </a:rPr>
                  <a:t>对订单数据预测结果进行相应的分析</a:t>
                </a:r>
                <a:endParaRPr lang="zh-CN" altLang="en-US" dirty="0">
                  <a:solidFill>
                    <a:schemeClr val="bg2">
                      <a:lumMod val="50000"/>
                    </a:schemeClr>
                  </a:solidFill>
                  <a:cs typeface="+mn-ea"/>
                  <a:sym typeface="+mn-lt"/>
                </a:endParaRPr>
              </a:p>
            </p:txBody>
          </p:sp>
          <p:sp>
            <p:nvSpPr>
              <p:cNvPr id="63" name="标题    2">
                <a:extLst>
                  <a:ext uri="{FF2B5EF4-FFF2-40B4-BE49-F238E27FC236}">
                    <a16:creationId xmlns:a16="http://schemas.microsoft.com/office/drawing/2014/main" id="{4D2559BD-56E9-41DE-AB2D-8610F244604F}"/>
                  </a:ext>
                </a:extLst>
              </p:cNvPr>
              <p:cNvSpPr txBox="1"/>
              <p:nvPr/>
            </p:nvSpPr>
            <p:spPr>
              <a:xfrm>
                <a:off x="5818403" y="510967"/>
                <a:ext cx="3536984" cy="707886"/>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基于</a:t>
                </a:r>
                <a:r>
                  <a:rPr lang="en-US" altLang="zh-CN" sz="2000" b="1" dirty="0" err="1">
                    <a:solidFill>
                      <a:schemeClr val="tx1">
                        <a:lumMod val="85000"/>
                        <a:lumOff val="15000"/>
                      </a:schemeClr>
                    </a:solidFill>
                    <a:cs typeface="+mn-ea"/>
                    <a:sym typeface="+mn-lt"/>
                  </a:rPr>
                  <a:t>Litemall</a:t>
                </a:r>
                <a:r>
                  <a:rPr lang="zh-CN" altLang="en-US" sz="2000" b="1" dirty="0">
                    <a:solidFill>
                      <a:schemeClr val="tx1">
                        <a:lumMod val="85000"/>
                        <a:lumOff val="15000"/>
                      </a:schemeClr>
                    </a:solidFill>
                    <a:cs typeface="+mn-ea"/>
                    <a:sym typeface="+mn-lt"/>
                  </a:rPr>
                  <a:t>的经营决策分析与数据挖掘</a:t>
                </a:r>
              </a:p>
            </p:txBody>
          </p:sp>
        </p:grpSp>
      </p:grpSp>
    </p:spTree>
    <p:extLst>
      <p:ext uri="{BB962C8B-B14F-4D97-AF65-F5344CB8AC3E}">
        <p14:creationId xmlns:p14="http://schemas.microsoft.com/office/powerpoint/2010/main" val="114504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anim calcmode="lin" valueType="num">
                                      <p:cBhvr>
                                        <p:cTn id="12" dur="500" fill="hold"/>
                                        <p:tgtEl>
                                          <p:spTgt spid="59"/>
                                        </p:tgtEl>
                                        <p:attrNameLst>
                                          <p:attrName>ppt_x</p:attrName>
                                        </p:attrNameLst>
                                      </p:cBhvr>
                                      <p:tavLst>
                                        <p:tav tm="0">
                                          <p:val>
                                            <p:strVal val="#ppt_x"/>
                                          </p:val>
                                        </p:tav>
                                        <p:tav tm="100000">
                                          <p:val>
                                            <p:strVal val="#ppt_x"/>
                                          </p:val>
                                        </p:tav>
                                      </p:tavLst>
                                    </p:anim>
                                    <p:anim calcmode="lin" valueType="num">
                                      <p:cBhvr>
                                        <p:cTn id="13"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学习总结</a:t>
            </a:r>
          </a:p>
        </p:txBody>
      </p:sp>
      <p:sp>
        <p:nvSpPr>
          <p:cNvPr id="3" name="灯片编号占位符 2"/>
          <p:cNvSpPr>
            <a:spLocks noGrp="1"/>
          </p:cNvSpPr>
          <p:nvPr>
            <p:ph type="sldNum" sz="quarter" idx="10"/>
          </p:nvPr>
        </p:nvSpPr>
        <p:spPr>
          <a:xfrm>
            <a:off x="8128000" y="6498513"/>
            <a:ext cx="823614" cy="296330"/>
          </a:xfrm>
        </p:spPr>
        <p:txBody>
          <a:bodyPr/>
          <a:lstStyle/>
          <a:p>
            <a:r>
              <a:rPr lang="en-US" altLang="zh-CN" dirty="0">
                <a:latin typeface="微软雅黑" panose="020B0503020204020204" pitchFamily="34" charset="-122"/>
              </a:rPr>
              <a:t>Page</a:t>
            </a:r>
            <a:fld id="{B77D227A-1AE4-4BCD-9973-754D0181BA73}" type="slidenum">
              <a:rPr lang="en-US" altLang="zh-CN" smtClean="0">
                <a:latin typeface="微软雅黑" panose="020B0503020204020204" pitchFamily="34" charset="-122"/>
              </a:rPr>
              <a:pPr/>
              <a:t>8</a:t>
            </a:fld>
            <a:endParaRPr lang="en-US" altLang="zh-CN" dirty="0">
              <a:latin typeface="微软雅黑" panose="020B0503020204020204" pitchFamily="34" charset="-122"/>
            </a:endParaRPr>
          </a:p>
        </p:txBody>
      </p:sp>
      <p:pic>
        <p:nvPicPr>
          <p:cNvPr id="2" name="格式工厂 屏幕录像20200717_051703">
            <a:hlinkClick r:id="" action="ppaction://media"/>
            <a:extLst>
              <a:ext uri="{FF2B5EF4-FFF2-40B4-BE49-F238E27FC236}">
                <a16:creationId xmlns:a16="http://schemas.microsoft.com/office/drawing/2014/main" id="{7521600A-20DE-448C-9A8E-81D1D87596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2825" y="1343400"/>
            <a:ext cx="4479925" cy="4479925"/>
          </a:xfrm>
          <a:prstGeom prst="rect">
            <a:avLst/>
          </a:prstGeom>
        </p:spPr>
      </p:pic>
      <p:pic>
        <p:nvPicPr>
          <p:cNvPr id="4" name="图片 3">
            <a:extLst>
              <a:ext uri="{FF2B5EF4-FFF2-40B4-BE49-F238E27FC236}">
                <a16:creationId xmlns:a16="http://schemas.microsoft.com/office/drawing/2014/main" id="{4DFDC9D5-1AAF-4C2C-BFF5-F64DEB22D4C9}"/>
              </a:ext>
            </a:extLst>
          </p:cNvPr>
          <p:cNvPicPr>
            <a:picLocks noChangeAspect="1"/>
          </p:cNvPicPr>
          <p:nvPr/>
        </p:nvPicPr>
        <p:blipFill rotWithShape="1">
          <a:blip r:embed="rId6"/>
          <a:srcRect t="586" b="68130"/>
          <a:stretch/>
        </p:blipFill>
        <p:spPr>
          <a:xfrm>
            <a:off x="4792715" y="2462977"/>
            <a:ext cx="7026460" cy="2480685"/>
          </a:xfrm>
          <a:prstGeom prst="rect">
            <a:avLst/>
          </a:prstGeom>
        </p:spPr>
      </p:pic>
      <p:pic>
        <p:nvPicPr>
          <p:cNvPr id="7" name="图片 6">
            <a:extLst>
              <a:ext uri="{FF2B5EF4-FFF2-40B4-BE49-F238E27FC236}">
                <a16:creationId xmlns:a16="http://schemas.microsoft.com/office/drawing/2014/main" id="{E40E0708-F2B9-4D5A-AB57-017E272350EC}"/>
              </a:ext>
            </a:extLst>
          </p:cNvPr>
          <p:cNvPicPr>
            <a:picLocks noChangeAspect="1"/>
          </p:cNvPicPr>
          <p:nvPr/>
        </p:nvPicPr>
        <p:blipFill rotWithShape="1">
          <a:blip r:embed="rId6"/>
          <a:srcRect t="32437"/>
          <a:stretch/>
        </p:blipFill>
        <p:spPr>
          <a:xfrm>
            <a:off x="4958589" y="1343400"/>
            <a:ext cx="6484111" cy="4944014"/>
          </a:xfrm>
          <a:prstGeom prst="rect">
            <a:avLst/>
          </a:prstGeom>
        </p:spPr>
      </p:pic>
    </p:spTree>
    <p:extLst>
      <p:ext uri="{BB962C8B-B14F-4D97-AF65-F5344CB8AC3E}">
        <p14:creationId xmlns:p14="http://schemas.microsoft.com/office/powerpoint/2010/main" val="33782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50" fill="hold"/>
                                        <p:tgtEl>
                                          <p:spTgt spid="2"/>
                                        </p:tgtEl>
                                      </p:cBhvr>
                                    </p:cmd>
                                  </p:childTnLst>
                                </p:cTn>
                              </p:par>
                            </p:childTnLst>
                          </p:cTn>
                        </p:par>
                        <p:par>
                          <p:cTn id="7" fill="hold">
                            <p:stCondLst>
                              <p:cond delay="12750"/>
                            </p:stCondLst>
                            <p:childTnLst>
                              <p:par>
                                <p:cTn id="8" presetID="2" presetClass="mediacall" presetSubtype="0" fill="hold" nodeType="afterEffect">
                                  <p:stCondLst>
                                    <p:cond delay="0"/>
                                  </p:stCondLst>
                                  <p:childTnLst>
                                    <p:cmd type="call" cmd="togglePause">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repeatCount="indefinite"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2.9"/>
  <p:tag name="PAMAINTYPE" val="4"/>
  <p:tag name="PATYPE" val="140"/>
  <p:tag name="PASUBTYPE" val="141"/>
  <p:tag name="RESOURCELIBID_SHAPE" val="3624"/>
  <p:tag name="RESOURCELIB_SHAPETYPE" val="4"/>
</p:tagLst>
</file>

<file path=ppt/theme/theme1.xml><?xml version="1.0" encoding="utf-8"?>
<a:theme xmlns:a="http://schemas.openxmlformats.org/drawingml/2006/main" name="技术培训胶片＋注释中文模板V1.3(for Office2007 20100825)">
  <a:themeElements>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rgbClr val="000000"/>
          </a:solidFill>
          <a:round/>
          <a:headEnd/>
          <a:tailEnd type="stealth" w="med" len="med"/>
        </a:ln>
        <a:effectLst/>
      </a:spPr>
      <a:bodyPr lIns="73025" tIns="36512" rIns="73025" bIns="36512"/>
      <a:lstStyle>
        <a:defPPr algn="ctr" fontAlgn="auto">
          <a:spcBef>
            <a:spcPts val="0"/>
          </a:spcBef>
          <a:spcAft>
            <a:spcPts val="0"/>
          </a:spcAft>
          <a:defRPr b="0" i="0" kern="0">
            <a:solidFill>
              <a:sysClr val="windowText" lastClr="000000"/>
            </a:solidFill>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99660A"/>
        </a:hlink>
        <a:folHlink>
          <a:srgbClr val="00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一部分：中文胶片模板.potx" id="{8F51109B-E7B2-404A-A0A4-2ED3C57AEB6D}" vid="{9C6B92CE-EBD0-4E3D-AFE9-DE25E58B0712}"/>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一部分：中文胶片模板.potx" id="{8F51109B-E7B2-404A-A0A4-2ED3C57AEB6D}" vid="{FC7FF0A6-A9B4-434E-AC5B-CC43950AC982}"/>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第一部分：中文胶片模板</Template>
  <TotalTime>647</TotalTime>
  <Words>2089</Words>
  <Application>Microsoft Office PowerPoint</Application>
  <PresentationFormat>宽屏</PresentationFormat>
  <Paragraphs>198</Paragraphs>
  <Slides>18</Slides>
  <Notes>18</Notes>
  <HiddenSlides>0</HiddenSlides>
  <MMClips>3</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18</vt:i4>
      </vt:variant>
    </vt:vector>
  </HeadingPairs>
  <TitlesOfParts>
    <vt:vector size="29" baseType="lpstr">
      <vt:lpstr>FrutigerNext LT Medium</vt:lpstr>
      <vt:lpstr>ＭＳ Ｐゴシック</vt:lpstr>
      <vt:lpstr>黑体</vt:lpstr>
      <vt:lpstr>华文细黑</vt:lpstr>
      <vt:lpstr>宋体</vt:lpstr>
      <vt:lpstr>微软雅黑</vt:lpstr>
      <vt:lpstr>Arial</vt:lpstr>
      <vt:lpstr>Calibri</vt:lpstr>
      <vt:lpstr>Wingdings</vt:lpstr>
      <vt:lpstr>技术培训胶片＋注释中文模板V1.3(for Office2007 20100825)</vt:lpstr>
      <vt:lpstr>1_自定义设计方案</vt:lpstr>
      <vt:lpstr>浙江大学-华为鲲鹏创新实践课答辩</vt:lpstr>
      <vt:lpstr>学习总结</vt:lpstr>
      <vt:lpstr>学习总结</vt:lpstr>
      <vt:lpstr>学习总结</vt:lpstr>
      <vt:lpstr>学习总结</vt:lpstr>
      <vt:lpstr>学习总结</vt:lpstr>
      <vt:lpstr>学习总结</vt:lpstr>
      <vt:lpstr>学习总结</vt:lpstr>
      <vt:lpstr>学习总结</vt:lpstr>
      <vt:lpstr>学习总结</vt:lpstr>
      <vt:lpstr>学习总结</vt:lpstr>
      <vt:lpstr>个人创新方案</vt:lpstr>
      <vt:lpstr>创新点描述及展示</vt:lpstr>
      <vt:lpstr>测试集参数对模型拟合的影响</vt:lpstr>
      <vt:lpstr>决策树个数对模型拟合的影响</vt:lpstr>
      <vt:lpstr>回归算法比较</vt:lpstr>
      <vt:lpstr>难点与问题</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答辩模板</dc:title>
  <dc:creator>Luozhanyu</dc:creator>
  <cp:lastModifiedBy>Shunzheng Tang</cp:lastModifiedBy>
  <cp:revision>38</cp:revision>
  <dcterms:created xsi:type="dcterms:W3CDTF">2018-09-25T02:09:42Z</dcterms:created>
  <dcterms:modified xsi:type="dcterms:W3CDTF">2021-01-19T02:57:01Z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(3)4p4sV1bcHKYFxj4hRsDzwOk3sdo86MzyVkvmBnN3Y2uDdt30QbBOXqZQ2RdoeuiR8wFOnrVN
WcZUF5m5XQGA24FLA2+DZnAlN+7xqRgw+1T6VVaJOYBmYKEPC8EY7FE9JpiiX0CpOknuHNDa
n2yqBiISpsM24ik8O/tjljrb2Fk1IWE6oiNnS1kuBIIjK7sk2LK6RwzKv6Wg1NJTvqDr9PIK
zYMBhtSZAjDVYkJIEg</vt:lpwstr>
  </property>
  <property fmtid="{D5CDD505-2E9C-101B-9397-08002B2CF9AE}" pid="3" name="_2015_ms_pID_7253431">
    <vt:lpwstr>ClDEan+Ypgz5HlH4jcvOasUutH7kuT+gvOqzSEbWBxfY+Eu7kWb0Ei
+TNLBe/GSTnggzYTfbfVxUIfCodBSffeL8nplIanXgEhWoOso++FuSPO3bh7me9DpiJu1FXi
26DcGQbPsnVx7M+IlV2oxdZGvBr490RWXFhTVCwZYsQl8HwdOs/2e01l2J9JwRxyB6I8CjZG
JPELinqpx77JFCnI6qK1eCqWb1FLN0nQgdiW</vt:lpwstr>
  </property>
  <property fmtid="{D5CDD505-2E9C-101B-9397-08002B2CF9AE}" pid="4" name="_2015_ms_pID_7253432">
    <vt:lpwstr>MQ==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1537436414</vt:lpwstr>
  </property>
</Properties>
</file>